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1" r:id="rId9"/>
    <p:sldId id="264" r:id="rId10"/>
    <p:sldId id="265" r:id="rId11"/>
    <p:sldId id="266" r:id="rId12"/>
    <p:sldId id="267" r:id="rId13"/>
    <p:sldId id="268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3" r:id="rId25"/>
    <p:sldId id="282" r:id="rId26"/>
    <p:sldId id="27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5510"/>
  </p:normalViewPr>
  <p:slideViewPr>
    <p:cSldViewPr snapToGrid="0" snapToObjects="1">
      <p:cViewPr varScale="1">
        <p:scale>
          <a:sx n="108" d="100"/>
          <a:sy n="108" d="100"/>
        </p:scale>
        <p:origin x="1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05946-F83B-0C4F-93DA-83C5517837C0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18BD5-6CBE-674B-897A-3D04FF175F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437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da-c-programming-guide/index.html#shared-memory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download.nvidia.cn/CUDA/training/StreamsAndConcurrencyWebinar.pdf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download.nvidia.cn/CUDA/training/StreamsAndConcurrencyWebinar.pd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997843911/article/details/85865219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blogs.nvidia.com/how-access-global-memory-efficiently-cuda-c-kernels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DeepLearningExamples/tree/master/FasterTransformer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p.weixin.qq.com/s/77mh--Z2dUbz6sTncNZIYA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DeepLearningExamples/blob/master/FasterTransformer/fastertransformer/cuda/open_attention.cu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blas/index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da-math-api/group__CUDA__MATH____HALF2__ARITHMETIC.html#group__CUDA__MATH____HALF2__ARITHMETIC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528727/why-is-sse-scalar-sqrtx-slower-than-rsqrtx-x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itea.trio.ai/LiRuMei/TrioBERT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henping.com/ArtInfo/1023262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nvidia.com/tensorrt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tensorrt-inference-server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nvidia.com/deeplearning/sdk/tensorrt-inference-server-guide/docs/architecture.html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26844723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cnblogs.com/1024incn/p/4539754.html" TargetMode="External"/><Relationship Id="rId4" Type="http://schemas.openxmlformats.org/officeDocument/2006/relationships/hyperlink" Target="http://wemedia.ifeng.com/42916468/wemedia.shtml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79715351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4587739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0264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https://docs.nvidia.com/cuda/cuda-c-programming-guide/index.html#shared-memory</a:t>
            </a:r>
            <a:endParaRPr kumimoji="1" lang="en-US" altLang="zh-CN" dirty="0"/>
          </a:p>
          <a:p>
            <a:r>
              <a:rPr kumimoji="1" lang="zh-CN" altLang="en-US" dirty="0"/>
              <a:t>计算一行</a:t>
            </a:r>
            <a:r>
              <a:rPr kumimoji="1" lang="en-US" altLang="zh-CN" dirty="0"/>
              <a:t>C</a:t>
            </a:r>
            <a:r>
              <a:rPr kumimoji="1" lang="zh-CN" altLang="en-US" dirty="0"/>
              <a:t>下来，每个</a:t>
            </a:r>
            <a:r>
              <a:rPr kumimoji="1" lang="en-US" altLang="zh-CN" dirty="0"/>
              <a:t>A</a:t>
            </a:r>
            <a:r>
              <a:rPr kumimoji="1" lang="zh-CN" altLang="en-US" dirty="0"/>
              <a:t>中的元素都被读取了</a:t>
            </a:r>
            <a:r>
              <a:rPr kumimoji="1" lang="en-US" altLang="zh-CN" dirty="0" err="1"/>
              <a:t>B.width</a:t>
            </a:r>
            <a:r>
              <a:rPr kumimoji="1" lang="zh-CN" altLang="en-US" dirty="0"/>
              <a:t>次</a:t>
            </a:r>
            <a:endParaRPr kumimoji="1" lang="en-US" altLang="zh-CN" dirty="0"/>
          </a:p>
          <a:p>
            <a:r>
              <a:rPr kumimoji="1" lang="zh-CN" altLang="en-US" dirty="0"/>
              <a:t>优化：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将</a:t>
            </a:r>
            <a:r>
              <a:rPr kumimoji="1" lang="en-US" altLang="zh-CN" dirty="0"/>
              <a:t>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</a:t>
            </a:r>
            <a:r>
              <a:rPr kumimoji="1" lang="zh-CN" altLang="en-US" dirty="0"/>
              <a:t>中的数据加载到共享内存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每个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加载一个元素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以</a:t>
            </a:r>
            <a:r>
              <a:rPr kumimoji="1" lang="en-US" altLang="zh-CN" dirty="0" err="1"/>
              <a:t>block_size</a:t>
            </a:r>
            <a:r>
              <a:rPr kumimoji="1" lang="en-US" altLang="zh-CN" dirty="0"/>
              <a:t>*</a:t>
            </a:r>
            <a:r>
              <a:rPr kumimoji="1" lang="en-US" altLang="zh-CN" dirty="0" err="1"/>
              <a:t>block_size</a:t>
            </a:r>
            <a:r>
              <a:rPr kumimoji="1" lang="zh-CN" altLang="en-US" dirty="0"/>
              <a:t>为单位存储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3791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https://developer.download.nvidia.cn/CUDA/training/StreamsAndConcurrencyWebinar.pdf</a:t>
            </a:r>
            <a:endParaRPr lang="en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launch</a:t>
            </a:r>
            <a:r>
              <a:rPr kumimoji="1" lang="zh-CN" altLang="en-US" dirty="0"/>
              <a:t>可以指定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，否则使用默认</a:t>
            </a:r>
            <a:r>
              <a:rPr kumimoji="1" lang="en-US" altLang="zh-CN" dirty="0"/>
              <a:t>stream</a:t>
            </a:r>
          </a:p>
          <a:p>
            <a:r>
              <a:rPr kumimoji="1" lang="zh-CN" altLang="en" dirty="0"/>
              <a:t>同一个</a:t>
            </a:r>
            <a:r>
              <a:rPr kumimoji="1" lang="zh-CN" altLang="en-US" dirty="0"/>
              <a:t>流中的计算必须顺序执行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919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https://developer.download.nvidia.cn/CUDA/training/StreamsAndConcurrencyWebinar.pdf</a:t>
            </a: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0160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https://blog.csdn.net/qq997843911/article/details/85865219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https://devblogs.nvidia.com/how-access-global-memory-efficiently-cuda-c-kernels/</a:t>
            </a:r>
            <a:br>
              <a:rPr lang="en" altLang="zh-CN" dirty="0"/>
            </a:br>
            <a:r>
              <a:rPr lang="zh-CN" altLang="en" dirty="0"/>
              <a:t>常见的</a:t>
            </a:r>
            <a:r>
              <a:rPr lang="en-US" altLang="zh-CN" dirty="0"/>
              <a:t>kernel</a:t>
            </a:r>
            <a:r>
              <a:rPr lang="zh-CN" altLang="en-US" dirty="0"/>
              <a:t>是每个元素启动一个线程，但是启动和消耗线程都需要时间，在数据量很大时消耗过大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GPU</a:t>
            </a:r>
            <a:r>
              <a:rPr lang="zh-CN" altLang="en-US" dirty="0"/>
              <a:t>会优化数据加载的过程，操作越少越好，循环步长</a:t>
            </a:r>
            <a:r>
              <a:rPr lang="en-US" altLang="zh-CN" dirty="0"/>
              <a:t>=</a:t>
            </a:r>
            <a:r>
              <a:rPr lang="zh-CN" altLang="en-US" dirty="0"/>
              <a:t>网格大小，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确保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内所有的寻址都是单位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0-7, 8-15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而不是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0+4+8+16…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），得到了最大的内存合并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Memory Coalescing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8116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https://</a:t>
            </a:r>
            <a:r>
              <a:rPr lang="en" altLang="zh-CN" dirty="0" err="1"/>
              <a:t>devblogs.nvidia.com</a:t>
            </a:r>
            <a:r>
              <a:rPr lang="en" altLang="zh-CN" dirty="0"/>
              <a:t>/faster-parallel-reductions-</a:t>
            </a:r>
            <a:r>
              <a:rPr lang="en" altLang="zh-CN" dirty="0" err="1"/>
              <a:t>kepler</a:t>
            </a:r>
            <a:r>
              <a:rPr lang="en" altLang="zh-CN" dirty="0"/>
              <a:t>/</a:t>
            </a:r>
            <a:br>
              <a:rPr lang="en" altLang="zh-CN" dirty="0"/>
            </a:br>
            <a:r>
              <a:rPr lang="zh-CN" altLang="en" dirty="0"/>
              <a:t>在</a:t>
            </a:r>
            <a:r>
              <a:rPr lang="zh-CN" altLang="en-US" dirty="0"/>
              <a:t>多线程的情况下，实现加法需要用到共享变量，而并行规约允许同一个</a:t>
            </a:r>
            <a:r>
              <a:rPr lang="en-US" altLang="zh-CN" dirty="0"/>
              <a:t>Wrap</a:t>
            </a:r>
            <a:r>
              <a:rPr lang="zh-CN" altLang="en-US" dirty="0"/>
              <a:t>间的线程交换数据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4424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https://</a:t>
            </a:r>
            <a:r>
              <a:rPr lang="en" altLang="zh-CN" dirty="0" err="1"/>
              <a:t>devblogs.nvidia.com</a:t>
            </a:r>
            <a:r>
              <a:rPr lang="en" altLang="zh-CN" dirty="0"/>
              <a:t>/faster-parallel-reductions-</a:t>
            </a:r>
            <a:r>
              <a:rPr lang="en" altLang="zh-CN" dirty="0" err="1"/>
              <a:t>kepler</a:t>
            </a:r>
            <a:r>
              <a:rPr lang="en" altLang="zh-CN" dirty="0"/>
              <a:t>/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6157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https://</a:t>
            </a:r>
            <a:r>
              <a:rPr lang="en" altLang="zh-CN" dirty="0" err="1"/>
              <a:t>devblogs.nvidia.com</a:t>
            </a:r>
            <a:r>
              <a:rPr lang="en" altLang="zh-CN" dirty="0"/>
              <a:t>/faster-parallel-reductions-</a:t>
            </a:r>
            <a:r>
              <a:rPr lang="en" altLang="zh-CN" dirty="0" err="1"/>
              <a:t>kepler</a:t>
            </a:r>
            <a:r>
              <a:rPr lang="en" altLang="zh-CN" dirty="0"/>
              <a:t>/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9387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https://github.com/NVIDIA/DeepLearningExamples/tree/master/FasterTransformer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4"/>
              </a:rPr>
              <a:t>https://mp.weixin.qq.com/s/77mh--Z2dUbz6sTncNZIYA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4165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https://github.com/NVIDIA/DeepLearningExamples/blob/master/FasterTransformer/fastertransformer/cuda/open_attention.cu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0887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https://docs.nvidia.com/cuda/cublas/index.html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1861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5164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https://docs.nvidia.com/cuda/cuda-math-api/group__CUDA__MATH____HALF2__ARITHMETIC.html#group__CUDA__MATH____HALF2__ARITHMETIC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6965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https://stackoverflow.com/questions/1528727/why-is-sse-scalar-sqrtx-slower-than-rsqrtx-x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Sqrt</a:t>
            </a:r>
            <a:r>
              <a:rPr lang="zh-CN" altLang="en" dirty="0"/>
              <a:t>的</a:t>
            </a:r>
            <a:r>
              <a:rPr lang="zh-CN" altLang="en-US" dirty="0"/>
              <a:t>逼近精度要高于</a:t>
            </a:r>
            <a:r>
              <a:rPr lang="en-US" altLang="zh-CN" dirty="0" err="1"/>
              <a:t>rsqrt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5267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http://gitea.trio.ai/LiRuMei/TrioBERT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7109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http://www.ishenping.com/ArtInfo/1023262.html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https://developer.nvidia.com/tensorrt</a:t>
            </a:r>
            <a:endParaRPr kumimoji="1" lang="en-US" altLang="zh-CN" dirty="0"/>
          </a:p>
          <a:p>
            <a:r>
              <a:rPr kumimoji="1" lang="en-US" altLang="zh-CN" dirty="0"/>
              <a:t>Precision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calibration</a:t>
            </a:r>
            <a:r>
              <a:rPr kumimoji="1" lang="zh-CN" altLang="en-US" dirty="0"/>
              <a:t>：模型量化，使用低精度</a:t>
            </a:r>
            <a:r>
              <a:rPr kumimoji="1" lang="en-US" altLang="zh-CN" dirty="0"/>
              <a:t>INT8</a:t>
            </a:r>
            <a:r>
              <a:rPr kumimoji="1" lang="zh-CN" altLang="en-US" dirty="0"/>
              <a:t>或</a:t>
            </a:r>
            <a:r>
              <a:rPr kumimoji="1" lang="en-US" altLang="zh-CN" dirty="0"/>
              <a:t>FP16</a:t>
            </a:r>
            <a:r>
              <a:rPr kumimoji="1" lang="zh-CN" altLang="en-US" dirty="0"/>
              <a:t>进行推理，同时保持精度</a:t>
            </a:r>
            <a:endParaRPr kumimoji="1" lang="en-US" altLang="zh-CN" dirty="0"/>
          </a:p>
          <a:p>
            <a:r>
              <a:rPr kumimoji="1" lang="en-US" altLang="zh-CN" dirty="0" err="1"/>
              <a:t>Layer&amp;Tensor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Fusion</a:t>
            </a:r>
            <a:r>
              <a:rPr kumimoji="1" lang="zh-CN" altLang="en-US" dirty="0"/>
              <a:t>：合并</a:t>
            </a:r>
            <a:r>
              <a:rPr kumimoji="1" lang="en-US" altLang="zh-CN" dirty="0"/>
              <a:t>kernel</a:t>
            </a:r>
          </a:p>
          <a:p>
            <a:r>
              <a:rPr kumimoji="1" lang="en-US" altLang="zh-CN" dirty="0"/>
              <a:t>Kernel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Auto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Tuning</a:t>
            </a:r>
            <a:r>
              <a:rPr kumimoji="1" lang="zh-CN" altLang="en-US" dirty="0"/>
              <a:t>：根据</a:t>
            </a:r>
            <a:r>
              <a:rPr kumimoji="1" lang="en-US" altLang="zh-CN" dirty="0"/>
              <a:t>GPU</a:t>
            </a:r>
            <a:r>
              <a:rPr kumimoji="1" lang="zh-CN" altLang="en-US" dirty="0"/>
              <a:t>选取最佳算法</a:t>
            </a:r>
            <a:endParaRPr kumimoji="1" lang="en-US" altLang="zh-CN" dirty="0"/>
          </a:p>
          <a:p>
            <a:r>
              <a:rPr kumimoji="1" lang="en-US" altLang="zh-CN" dirty="0"/>
              <a:t>Dynamic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：在</a:t>
            </a:r>
            <a:r>
              <a:rPr kumimoji="1" lang="en-US" altLang="zh-CN" dirty="0"/>
              <a:t>inference</a:t>
            </a:r>
            <a:r>
              <a:rPr kumimoji="1" lang="zh-CN" altLang="en-US" dirty="0"/>
              <a:t>阶段为每个</a:t>
            </a:r>
            <a:r>
              <a:rPr kumimoji="1" lang="en-US" altLang="zh-CN" dirty="0"/>
              <a:t>tensor</a:t>
            </a:r>
            <a:r>
              <a:rPr kumimoji="1" lang="zh-CN" altLang="en-US" dirty="0"/>
              <a:t>指定显存，提高显存复用率</a:t>
            </a:r>
            <a:endParaRPr kumimoji="1" lang="en-US" altLang="zh-CN" dirty="0"/>
          </a:p>
          <a:p>
            <a:r>
              <a:rPr kumimoji="1" lang="en-US" altLang="zh-CN" dirty="0"/>
              <a:t>Multi-stream execution</a:t>
            </a:r>
            <a:r>
              <a:rPr kumimoji="1" lang="zh-CN" altLang="en-US" dirty="0"/>
              <a:t>：多流并行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5232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https://github.com/NVIDIA/tensorrt-inference-server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https://docs.nvidia.com/deeplearning/sdk/tensorrt-inference-server-guide/docs/architecture.html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4544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1062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6777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Cuda</a:t>
            </a:r>
            <a:r>
              <a:rPr kumimoji="1" lang="zh-CN" altLang="en-US" dirty="0"/>
              <a:t>的好处：即使</a:t>
            </a:r>
            <a:r>
              <a:rPr kumimoji="1" lang="en-US" altLang="zh-CN" dirty="0"/>
              <a:t>GPU</a:t>
            </a:r>
            <a:r>
              <a:rPr kumimoji="1" lang="zh-CN" altLang="en-US" dirty="0"/>
              <a:t>架构发生变化，也不用重新进行编码</a:t>
            </a:r>
            <a:endParaRPr kumimoji="1" lang="en-US" altLang="zh-CN" dirty="0"/>
          </a:p>
          <a:p>
            <a:r>
              <a:rPr kumimoji="1" lang="en-US" altLang="zh-CN" dirty="0" err="1"/>
              <a:t>CuDNN</a:t>
            </a:r>
            <a:r>
              <a:rPr kumimoji="1" lang="zh-CN" altLang="en-US" dirty="0"/>
              <a:t>：为神经网络研发的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加速库</a:t>
            </a:r>
            <a:r>
              <a:rPr kumimoji="1" lang="en-US" altLang="zh-CN" dirty="0"/>
              <a:t>(TF, </a:t>
            </a:r>
            <a:r>
              <a:rPr kumimoji="1" lang="en-US" altLang="zh-CN" dirty="0" err="1"/>
              <a:t>Pytorch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 err="1"/>
              <a:t>CuBLAS</a:t>
            </a:r>
            <a:r>
              <a:rPr kumimoji="1" lang="en-US" altLang="zh-CN" dirty="0"/>
              <a:t>: GPU</a:t>
            </a:r>
            <a:r>
              <a:rPr kumimoji="1" lang="zh-CN" altLang="en-US" dirty="0"/>
              <a:t>加速优化过的</a:t>
            </a:r>
            <a:r>
              <a:rPr kumimoji="1" lang="en-US" altLang="zh-CN" dirty="0"/>
              <a:t>BLAS</a:t>
            </a:r>
          </a:p>
          <a:p>
            <a:r>
              <a:rPr kumimoji="1" lang="en-US" altLang="zh-CN" dirty="0"/>
              <a:t>BLAS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API</a:t>
            </a:r>
            <a:r>
              <a:rPr kumimoji="1" lang="zh-CN" altLang="en-US" dirty="0"/>
              <a:t>标准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2332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https://zhuanlan.zhihu.com/p/26844723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http://wemedia.ifeng.com/42916468/wemedia.shtml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https://www.cnblogs.com/1024incn/p/4539754.html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7369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LD/ST: load/store</a:t>
            </a:r>
            <a:r>
              <a:rPr kumimoji="1" lang="zh-CN" altLang="en-US" dirty="0"/>
              <a:t>，读取单元</a:t>
            </a:r>
            <a:endParaRPr kumimoji="1" lang="en-US" altLang="zh-CN" dirty="0"/>
          </a:p>
          <a:p>
            <a:r>
              <a:rPr kumimoji="1" lang="en-US" altLang="zh-CN" dirty="0"/>
              <a:t>SFU: special function units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sin/cos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r>
              <a:rPr kumimoji="1" lang="en-US" altLang="zh-CN" dirty="0"/>
              <a:t>Tensor core: </a:t>
            </a:r>
            <a:r>
              <a:rPr kumimoji="1" lang="zh-CN" altLang="en-US" dirty="0"/>
              <a:t>混合进度运算核心。</a:t>
            </a:r>
            <a:r>
              <a:rPr kumimoji="1" lang="en-US" altLang="zh-CN" dirty="0"/>
              <a:t>FP16</a:t>
            </a:r>
            <a:r>
              <a:rPr kumimoji="1" lang="zh-CN" altLang="en-US" dirty="0"/>
              <a:t>*</a:t>
            </a:r>
            <a:r>
              <a:rPr kumimoji="1" lang="en-US" altLang="zh-CN" dirty="0"/>
              <a:t>FP16</a:t>
            </a:r>
            <a:r>
              <a:rPr kumimoji="1" lang="zh-CN" altLang="en-US" dirty="0"/>
              <a:t>后保证精度，需要使用</a:t>
            </a:r>
            <a:r>
              <a:rPr kumimoji="1" lang="en-US" altLang="zh-CN" dirty="0"/>
              <a:t>FP32</a:t>
            </a:r>
          </a:p>
          <a:p>
            <a:r>
              <a:rPr lang="en" altLang="zh-CN" dirty="0">
                <a:hlinkClick r:id="rId3"/>
              </a:rPr>
              <a:t>https://zhuanlan.zhihu.com/p/79715351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6188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https://zhuanlan.zhihu.com/p/34587739</a:t>
            </a:r>
            <a:br>
              <a:rPr lang="en" altLang="zh-CN" dirty="0"/>
            </a:br>
            <a:r>
              <a:rPr lang="en" altLang="zh-CN" dirty="0"/>
              <a:t>__global__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上执行，从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中调用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dirty="0"/>
              <a:t>__device__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上执行，单仅可以从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中调用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dirty="0"/>
              <a:t>__host__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上执行，仅可以从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上调用，一般省略不写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1762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可以想象成把一个矩阵分成多个</a:t>
            </a:r>
            <a:r>
              <a:rPr kumimoji="1" lang="en-US" altLang="zh-CN" dirty="0"/>
              <a:t>16</a:t>
            </a:r>
            <a:r>
              <a:rPr kumimoji="1" lang="zh-CN" altLang="en-US" dirty="0"/>
              <a:t>*</a:t>
            </a:r>
            <a:r>
              <a:rPr kumimoji="1" lang="en-US" altLang="zh-CN" dirty="0"/>
              <a:t>16</a:t>
            </a:r>
            <a:r>
              <a:rPr kumimoji="1" lang="zh-CN" altLang="en-US" dirty="0"/>
              <a:t>的小矩阵，每个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负责一个小矩阵的计算，每个线程负责一个</a:t>
            </a:r>
            <a:r>
              <a:rPr kumimoji="1" lang="en-US" altLang="zh-CN" dirty="0"/>
              <a:t>element</a:t>
            </a:r>
            <a:r>
              <a:rPr kumimoji="1" lang="zh-CN" altLang="en-US" dirty="0"/>
              <a:t>的计算</a:t>
            </a:r>
            <a:endParaRPr kumimoji="1" lang="en-US" altLang="zh-CN" dirty="0"/>
          </a:p>
          <a:p>
            <a:r>
              <a:rPr kumimoji="1" lang="en-US" altLang="zh-CN" dirty="0"/>
              <a:t>Block</a:t>
            </a:r>
            <a:r>
              <a:rPr kumimoji="1" lang="zh-CN" altLang="en-US" dirty="0"/>
              <a:t>最大为</a:t>
            </a:r>
            <a:r>
              <a:rPr kumimoji="1" lang="en-US" altLang="zh-CN" dirty="0"/>
              <a:t>1024</a:t>
            </a:r>
            <a:r>
              <a:rPr kumimoji="1" lang="zh-CN" altLang="en-US" dirty="0"/>
              <a:t>，</a:t>
            </a:r>
            <a:r>
              <a:rPr kumimoji="1" lang="en-US" altLang="zh-CN" dirty="0"/>
              <a:t>Grid</a:t>
            </a:r>
            <a:r>
              <a:rPr kumimoji="1" lang="zh-CN" altLang="en-US" dirty="0"/>
              <a:t>最大为</a:t>
            </a:r>
            <a:r>
              <a:rPr kumimoji="1" lang="en-US" altLang="zh-CN" dirty="0"/>
              <a:t>32</a:t>
            </a:r>
            <a:r>
              <a:rPr kumimoji="1" lang="zh-CN" altLang="en-US" dirty="0"/>
              <a:t>整数的最大值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4942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是一种典型的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架构（单指令多线程架构），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SIMD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Instruction, Multiple Data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应该算是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的升级版，更灵活，但效率略低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SIMD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线程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Instruction Multiple Data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单指令流多数据流）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MIMD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Instruction Multiple Data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多指令流多数据流）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2944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18BD5-6CBE-674B-897A-3D04FF175FC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3892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5EA3C1-CA6A-A343-943F-C8E7532E1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1EAFDDD-4855-D14B-9B2B-BD3FB5A16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5C03B8-A37D-CD4E-A219-84C2795E3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4E73-9B23-B947-A63A-978527842285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35C72A-C68D-824A-BB26-3DA0AC1B1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B08640-EAAC-6B40-AC43-41DE53A51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5631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4C888-FAF4-4348-954B-7184270F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BEAB02-83FE-9C4B-9B5F-EDDCCBB20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E9929F-B371-7A49-8D91-4B791E718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4E73-9B23-B947-A63A-978527842285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448224-2A8C-1F49-A0D3-E658FE04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5BE31D-03D9-FB45-BB0B-454128F93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880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68DC31-7BFA-424C-B957-D5E3D883E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EE8109-87EC-F345-A124-8F9086517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72821D-D1D9-9E43-AE3D-5555A178D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4E73-9B23-B947-A63A-978527842285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71728F-B974-2E47-BC8E-E72294EB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DC2DA9-A281-C444-BEC5-DC71FD96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687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49D43-8709-E349-98A5-E81CE0E5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8D8DC7-F7E0-8E46-8D24-124F088B6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9F6095-68C7-2D45-BCAB-AB99B5B8D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4E73-9B23-B947-A63A-978527842285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5A5B39-5424-8345-A8B1-1659A3CE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209213-2456-B541-9600-01F81395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084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DF3BB-101A-EA49-B6A8-517FE97D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DC274B-0823-7E43-BD69-6D69B1069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F3735B-7CD9-C244-9C8E-636CFDCC2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4E73-9B23-B947-A63A-978527842285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936CD1-C9FF-E149-BF9F-054EB5252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593217-3E5A-4749-9A1F-16AB1B4F7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4739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EFE4C-88D7-2642-A3F6-552E0B8CD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8DF5E6-9DE9-7C46-A33B-3FD2644C7D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9F10D7-D949-674C-9339-9B42272B4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09A3FE-A185-EC48-94B0-9DAAD80E0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4E73-9B23-B947-A63A-978527842285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2EC027-E6C7-504D-BFBE-20890018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804942-CA4E-8B4D-A69F-0A8C1F158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404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0827E-47D3-E24B-A40A-A80D77428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EA416E-9AE7-D34B-AC2D-397C91A34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75C551-D5B3-384C-8FFC-87C6B6B49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EFA01D-FC6D-6A45-ACC1-860883355C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D7D0D9-7279-B14F-B4D3-6076B83113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9C9067-55FB-FD44-8AD9-69454A554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4E73-9B23-B947-A63A-978527842285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5D64C72-C64D-0E41-B02F-9FB9897B8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14BC577-B291-504D-950B-F1B9E89EB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029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2F1ED7-BDBE-1448-8087-DB76B7F8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B008AB-DC8D-A943-ADEF-E286A2B8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4E73-9B23-B947-A63A-978527842285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C99358-4DC4-6541-B970-721FCBB76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D4A9B9-5E3E-2242-A810-A7577FED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7317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3563AC-08CA-9044-9897-E6D0169F5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4E73-9B23-B947-A63A-978527842285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126A8A-08EB-6B4B-8462-28FDEF0BB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1FE0DF-9BC3-084F-B506-77C767FCC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571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B1F9F-8B64-0D47-A062-E92E1565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062B59-EE84-874C-84DD-FAF604BDF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9BDAED-114E-2047-8A84-C937F719F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941887-72A4-FE48-9168-1AC276B28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4E73-9B23-B947-A63A-978527842285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61F942-5B7D-2E44-9C6D-BC750ACA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810DB1-F670-2048-9F9E-70685CE0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956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EDCD3-5A81-2445-9BF3-442B4D9F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159B8D7-51F9-604F-A8D9-4C3DEB6D8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19456F-43B5-4F4C-8E84-212E459CC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FBABE7-6C89-4A4B-8597-C3DA4F56E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4E73-9B23-B947-A63A-978527842285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7D3FED-5EAB-AE41-92FF-3EB130D2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BEF95C-766C-EC4D-BE7C-65DD067A3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5632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B82F87F-3F3D-794F-9797-E1623A7E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FECBCB-A8F2-074A-9FA0-4328D5065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9BF366-D6A4-CA4D-8662-688CCC3B1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64E73-9B23-B947-A63A-978527842285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E6F012-2E47-C449-95AD-723B388D8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07505-94C9-B34F-B3DD-64596FC43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7FF5E-1EE3-B84E-B833-1A269C09C6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19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v.youku.com/v_show/id_XNDM3NzMzOTM2MA==.html?spm=a2h0k.11417342.soresults.dtitl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030AF-7E56-ED43-BF23-ADE1978E3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4644" y="916564"/>
            <a:ext cx="7275616" cy="683636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CUDA</a:t>
            </a:r>
            <a:r>
              <a:rPr kumimoji="1" lang="zh-CN" altLang="en-US" dirty="0"/>
              <a:t>编程入门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C38705-BE0B-E840-BC47-245D009B8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5299" y="1835708"/>
            <a:ext cx="5494317" cy="364320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李</a:t>
            </a:r>
            <a:r>
              <a:rPr kumimoji="1" lang="en-US" altLang="zh-CN" dirty="0"/>
              <a:t>rumor</a:t>
            </a:r>
          </a:p>
        </p:txBody>
      </p:sp>
      <p:pic>
        <p:nvPicPr>
          <p:cNvPr id="5" name="图片 4" descr="QR 代码&#10;&#10;描述已自动生成">
            <a:extLst>
              <a:ext uri="{FF2B5EF4-FFF2-40B4-BE49-F238E27FC236}">
                <a16:creationId xmlns:a16="http://schemas.microsoft.com/office/drawing/2014/main" id="{C52C50B2-89D4-5440-8A4A-87729E8C2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387" y="2799856"/>
            <a:ext cx="3731226" cy="3731226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7E887454-E0CC-FB4F-AC01-4808000E5878}"/>
              </a:ext>
            </a:extLst>
          </p:cNvPr>
          <p:cNvSpPr txBox="1">
            <a:spLocks/>
          </p:cNvSpPr>
          <p:nvPr/>
        </p:nvSpPr>
        <p:spPr>
          <a:xfrm>
            <a:off x="3305299" y="2435536"/>
            <a:ext cx="5494317" cy="3643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欢迎关注我，带你学习带你肝～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5282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内存优化举例：矩阵乘法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D2571055-6F66-9D48-8A28-20A697E8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6" y="1427162"/>
            <a:ext cx="5636126" cy="52675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7F018AA-315B-6B46-B3E6-9449BA87F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297" y="1427162"/>
            <a:ext cx="5352976" cy="54308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32A7DE-FC0E-2549-AB4E-A6EC490A7E43}"/>
              </a:ext>
            </a:extLst>
          </p:cNvPr>
          <p:cNvSpPr/>
          <p:nvPr/>
        </p:nvSpPr>
        <p:spPr>
          <a:xfrm>
            <a:off x="1202635" y="5705061"/>
            <a:ext cx="3717235" cy="447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2486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优化：多流并发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26F8F8A0-1BB5-2143-BE7B-E1AFBF5D0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0" y="1873396"/>
            <a:ext cx="10564386" cy="434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优化：多流并发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8EADBB4-CD42-0940-80FD-4ACE29BA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57" y="1427163"/>
            <a:ext cx="10581231" cy="5045355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E2CF7CF9-A6DC-004B-B339-67A48F43FA34}"/>
              </a:ext>
            </a:extLst>
          </p:cNvPr>
          <p:cNvSpPr/>
          <p:nvPr/>
        </p:nvSpPr>
        <p:spPr>
          <a:xfrm rot="8120390">
            <a:off x="6669740" y="1524872"/>
            <a:ext cx="1900518" cy="41237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8921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优化：并发算法之</a:t>
            </a:r>
            <a:r>
              <a:rPr kumimoji="1" lang="en" altLang="zh-CN" sz="2800" b="1" dirty="0"/>
              <a:t>Grid-Stride Loop</a:t>
            </a:r>
            <a:r>
              <a:rPr kumimoji="1" lang="zh-CN" altLang="en" sz="2800" b="1" dirty="0"/>
              <a:t>（</a:t>
            </a:r>
            <a:r>
              <a:rPr kumimoji="1" lang="zh-CN" altLang="en-US" sz="2800" b="1" dirty="0"/>
              <a:t>网格跨步循环）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A1277F20-E84B-9944-94C9-5EE68C9F2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32" y="1582271"/>
            <a:ext cx="4732992" cy="51927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C87F67-C8F8-154A-B15B-5B4E0C100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472" y="1582271"/>
            <a:ext cx="4594785" cy="5125974"/>
          </a:xfrm>
          <a:prstGeom prst="rect">
            <a:avLst/>
          </a:prstGeom>
        </p:spPr>
      </p:pic>
      <p:sp>
        <p:nvSpPr>
          <p:cNvPr id="13" name="右箭头 12">
            <a:extLst>
              <a:ext uri="{FF2B5EF4-FFF2-40B4-BE49-F238E27FC236}">
                <a16:creationId xmlns:a16="http://schemas.microsoft.com/office/drawing/2014/main" id="{2595DB59-4D70-7F42-8B87-120BFF8377A2}"/>
              </a:ext>
            </a:extLst>
          </p:cNvPr>
          <p:cNvSpPr/>
          <p:nvPr/>
        </p:nvSpPr>
        <p:spPr>
          <a:xfrm>
            <a:off x="5658770" y="3518831"/>
            <a:ext cx="1053755" cy="68131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7042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优化：并发算法之</a:t>
            </a:r>
            <a:r>
              <a:rPr kumimoji="1" lang="en" altLang="zh-CN" sz="2800" b="1" dirty="0"/>
              <a:t>Parallel reduction </a:t>
            </a:r>
            <a:r>
              <a:rPr kumimoji="1" lang="zh-CN" altLang="en" sz="2800" b="1" dirty="0"/>
              <a:t>（</a:t>
            </a:r>
            <a:r>
              <a:rPr kumimoji="1" lang="zh-CN" altLang="en-US" sz="2800" b="1" dirty="0"/>
              <a:t>并行规约）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479F8BF4-FB47-3A4B-8448-F9292671F6CF}"/>
              </a:ext>
            </a:extLst>
          </p:cNvPr>
          <p:cNvSpPr txBox="1">
            <a:spLocks/>
          </p:cNvSpPr>
          <p:nvPr/>
        </p:nvSpPr>
        <p:spPr>
          <a:xfrm>
            <a:off x="585413" y="2374221"/>
            <a:ext cx="3179764" cy="812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en-US" altLang="zh-CN" sz="2400" dirty="0"/>
          </a:p>
          <a:p>
            <a:pPr marL="457200" indent="-457200">
              <a:buFontTx/>
              <a:buChar char="-"/>
            </a:pPr>
            <a:r>
              <a:rPr kumimoji="1" lang="en-US" altLang="zh-CN" sz="2400" dirty="0"/>
              <a:t>Shuffle On Down</a:t>
            </a:r>
          </a:p>
          <a:p>
            <a:endParaRPr kumimoji="1" lang="en-US" altLang="zh-CN" sz="2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1F90FDF-60F3-1746-BB3A-95ECD32A4B25}"/>
              </a:ext>
            </a:extLst>
          </p:cNvPr>
          <p:cNvSpPr txBox="1">
            <a:spLocks/>
          </p:cNvSpPr>
          <p:nvPr/>
        </p:nvSpPr>
        <p:spPr>
          <a:xfrm>
            <a:off x="585413" y="1494485"/>
            <a:ext cx="11089516" cy="812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zh-CN" sz="2400" b="1" dirty="0">
                <a:solidFill>
                  <a:schemeClr val="accent4">
                    <a:lumMod val="75000"/>
                  </a:schemeClr>
                </a:solidFill>
              </a:rPr>
              <a:t>Parallel reductions exchange data </a:t>
            </a:r>
            <a:r>
              <a:rPr kumimoji="1" lang="en" altLang="zh-CN" sz="2400" b="1" dirty="0">
                <a:solidFill>
                  <a:srgbClr val="C00000"/>
                </a:solidFill>
              </a:rPr>
              <a:t>between threads</a:t>
            </a:r>
            <a:r>
              <a:rPr kumimoji="1" lang="en" altLang="zh-CN" sz="2400" b="1" dirty="0">
                <a:solidFill>
                  <a:schemeClr val="accent4">
                    <a:lumMod val="75000"/>
                  </a:schemeClr>
                </a:solidFill>
              </a:rPr>
              <a:t> within the </a:t>
            </a:r>
            <a:r>
              <a:rPr kumimoji="1" lang="en" altLang="zh-CN" sz="2400" b="1" dirty="0">
                <a:solidFill>
                  <a:srgbClr val="C00000"/>
                </a:solidFill>
              </a:rPr>
              <a:t>same thread block</a:t>
            </a:r>
            <a:r>
              <a:rPr kumimoji="1" lang="en" altLang="zh-CN" sz="2400" b="1" dirty="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kumimoji="1" lang="en-US" altLang="zh-CN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F7315A-68D1-E940-9B10-5F3A50C45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12" y="3186633"/>
            <a:ext cx="10831811" cy="290392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4DA5C5C-55F9-D34C-8A49-8B1F21576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238" y="2626825"/>
            <a:ext cx="4114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97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优化：并发算法之</a:t>
            </a:r>
            <a:r>
              <a:rPr kumimoji="1" lang="en" altLang="zh-CN" sz="2800" b="1" dirty="0"/>
              <a:t>Parallel reduction </a:t>
            </a:r>
            <a:r>
              <a:rPr kumimoji="1" lang="zh-CN" altLang="en" sz="2800" b="1" dirty="0"/>
              <a:t>（</a:t>
            </a:r>
            <a:r>
              <a:rPr kumimoji="1" lang="zh-CN" altLang="en-US" sz="2800" b="1" dirty="0"/>
              <a:t>并行规约）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标题 1">
            <a:extLst>
              <a:ext uri="{FF2B5EF4-FFF2-40B4-BE49-F238E27FC236}">
                <a16:creationId xmlns:a16="http://schemas.microsoft.com/office/drawing/2014/main" id="{B13272C3-1ED6-BA42-B6FF-3938C1240F53}"/>
              </a:ext>
            </a:extLst>
          </p:cNvPr>
          <p:cNvSpPr txBox="1">
            <a:spLocks/>
          </p:cNvSpPr>
          <p:nvPr/>
        </p:nvSpPr>
        <p:spPr>
          <a:xfrm>
            <a:off x="472478" y="1744388"/>
            <a:ext cx="3391183" cy="812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en-US" altLang="zh-CN" sz="2400" dirty="0"/>
          </a:p>
          <a:p>
            <a:pPr marL="457200" indent="-457200">
              <a:buFontTx/>
              <a:buChar char="-"/>
            </a:pPr>
            <a:r>
              <a:rPr kumimoji="1" lang="en-US" altLang="zh-CN" sz="2400" dirty="0"/>
              <a:t>Shuffle Warp Reduce</a:t>
            </a:r>
          </a:p>
          <a:p>
            <a:endParaRPr kumimoji="1"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8B128E-3AAD-464F-ACD8-AAF8F5813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6" y="3081571"/>
            <a:ext cx="6704004" cy="300374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66D8A3E-847F-9340-94EA-EBA54FB39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640035"/>
            <a:ext cx="7010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95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3626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优化：并发算法之</a:t>
            </a:r>
            <a:r>
              <a:rPr kumimoji="1" lang="en" altLang="zh-CN" sz="2800" b="1" dirty="0"/>
              <a:t>Parallel reduction </a:t>
            </a:r>
            <a:r>
              <a:rPr kumimoji="1" lang="zh-CN" altLang="en" sz="2800" b="1" dirty="0"/>
              <a:t>（</a:t>
            </a:r>
            <a:r>
              <a:rPr kumimoji="1" lang="zh-CN" altLang="en-US" sz="2800" b="1" dirty="0"/>
              <a:t>并行规约）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767A7043-B7D1-E941-A79A-428A3ECB8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12153900" cy="58293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E48583-D213-F14C-89C2-EA6D2B24A447}"/>
              </a:ext>
            </a:extLst>
          </p:cNvPr>
          <p:cNvSpPr txBox="1"/>
          <p:nvPr/>
        </p:nvSpPr>
        <p:spPr>
          <a:xfrm>
            <a:off x="9105059" y="1342992"/>
            <a:ext cx="2694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- Block Reduce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1958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 err="1"/>
              <a:t>Fastertransformer</a:t>
            </a:r>
            <a:endParaRPr kumimoji="1" lang="zh-CN" altLang="en-US" sz="2800" b="1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330AA197-1322-0444-8AA1-B528D32A3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667" y="1427163"/>
            <a:ext cx="3707705" cy="51427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2531D9-D292-5343-8AC1-A4149D8D0E9E}"/>
              </a:ext>
            </a:extLst>
          </p:cNvPr>
          <p:cNvSpPr txBox="1"/>
          <p:nvPr/>
        </p:nvSpPr>
        <p:spPr>
          <a:xfrm>
            <a:off x="751114" y="2139042"/>
            <a:ext cx="6613072" cy="3277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为了减少</a:t>
            </a:r>
            <a:r>
              <a:rPr kumimoji="1" lang="en-US" altLang="zh-CN" sz="2000" dirty="0"/>
              <a:t>kernel</a:t>
            </a:r>
            <a:r>
              <a:rPr kumimoji="1" lang="zh-CN" altLang="en-US" sz="2000" dirty="0"/>
              <a:t>调用次数，将除了矩阵乘法的</a:t>
            </a:r>
            <a:r>
              <a:rPr kumimoji="1" lang="en-US" altLang="zh-CN" sz="2000" dirty="0"/>
              <a:t>kernel</a:t>
            </a:r>
            <a:r>
              <a:rPr kumimoji="1" lang="zh-CN" altLang="en-US" sz="2000" dirty="0"/>
              <a:t>都尽可能合并</a:t>
            </a:r>
            <a:r>
              <a:rPr kumimoji="1" lang="en-US" altLang="zh-CN" sz="2000" dirty="0"/>
              <a:t> (60 -&gt; 14)</a:t>
            </a:r>
            <a:endParaRPr kumimoji="1" lang="zh-CN" altLang="en-US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针对大</a:t>
            </a:r>
            <a:r>
              <a:rPr kumimoji="1" lang="en-US" altLang="zh-CN" sz="2000" dirty="0"/>
              <a:t>batch</a:t>
            </a:r>
            <a:r>
              <a:rPr kumimoji="1" lang="zh-CN" altLang="en-US" sz="2000" dirty="0"/>
              <a:t>单独进行了</a:t>
            </a:r>
            <a:r>
              <a:rPr kumimoji="1" lang="en-US" altLang="zh-CN" sz="2000" dirty="0"/>
              <a:t>kernel</a:t>
            </a:r>
            <a:r>
              <a:rPr kumimoji="1" lang="zh-CN" altLang="en-US" sz="2000" dirty="0"/>
              <a:t>优化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支持选择最优的矩阵乘法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在使用</a:t>
            </a:r>
            <a:r>
              <a:rPr kumimoji="1" lang="en-US" altLang="zh-CN" sz="2000" dirty="0"/>
              <a:t>FP16</a:t>
            </a:r>
            <a:r>
              <a:rPr kumimoji="1" lang="zh-CN" altLang="en-US" sz="2000" dirty="0"/>
              <a:t>时使用</a:t>
            </a:r>
            <a:r>
              <a:rPr kumimoji="1" lang="en-US" altLang="zh-CN" sz="2000" dirty="0"/>
              <a:t>half2</a:t>
            </a:r>
            <a:r>
              <a:rPr kumimoji="1" lang="zh-CN" altLang="en-US" sz="2000" dirty="0"/>
              <a:t>类型，达到</a:t>
            </a:r>
            <a:r>
              <a:rPr kumimoji="1" lang="en-US" altLang="zh-CN" sz="2000" dirty="0"/>
              <a:t>half</a:t>
            </a:r>
            <a:r>
              <a:rPr kumimoji="1" lang="zh-CN" altLang="en-US" sz="2000" dirty="0"/>
              <a:t>两倍的访存带宽和计算吞吐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优化</a:t>
            </a:r>
            <a:r>
              <a:rPr kumimoji="1" lang="en-US" altLang="zh-CN" sz="2000" dirty="0" err="1"/>
              <a:t>gelu</a:t>
            </a:r>
            <a:r>
              <a:rPr kumimoji="1" lang="zh-CN" altLang="en-US" sz="2000" dirty="0"/>
              <a:t>、</a:t>
            </a:r>
            <a:r>
              <a:rPr kumimoji="1" lang="en-US" altLang="zh-CN" sz="2000" dirty="0" err="1"/>
              <a:t>softmax</a:t>
            </a:r>
            <a:r>
              <a:rPr kumimoji="1" lang="zh-CN" altLang="en-US" sz="2000" dirty="0"/>
              <a:t>、</a:t>
            </a:r>
            <a:r>
              <a:rPr kumimoji="1" lang="en-US" altLang="zh-CN" sz="2000" dirty="0" err="1"/>
              <a:t>layernorm</a:t>
            </a:r>
            <a:r>
              <a:rPr kumimoji="1" lang="zh-CN" altLang="en-US" sz="2000" dirty="0"/>
              <a:t>的实现以及选用</a:t>
            </a:r>
            <a:r>
              <a:rPr kumimoji="1" lang="en-US" altLang="zh-CN" sz="2000" dirty="0" err="1"/>
              <a:t>rsqrt</a:t>
            </a:r>
            <a:r>
              <a:rPr kumimoji="1" lang="zh-CN" altLang="en-US" sz="2000" dirty="0"/>
              <a:t>等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744466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 err="1"/>
              <a:t>Fastertransformer</a:t>
            </a:r>
            <a:endParaRPr kumimoji="1" lang="zh-CN" altLang="en-US" sz="2800" b="1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22531D9-D292-5343-8AC1-A4149D8D0E9E}"/>
              </a:ext>
            </a:extLst>
          </p:cNvPr>
          <p:cNvSpPr txBox="1"/>
          <p:nvPr/>
        </p:nvSpPr>
        <p:spPr>
          <a:xfrm>
            <a:off x="751114" y="2139042"/>
            <a:ext cx="6613072" cy="50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/>
              <a:t>-</a:t>
            </a:r>
            <a:r>
              <a:rPr kumimoji="1" lang="zh-CN" altLang="en-US" sz="2000" dirty="0"/>
              <a:t> 针对大</a:t>
            </a:r>
            <a:r>
              <a:rPr kumimoji="1" lang="en-US" altLang="zh-CN" sz="2000" dirty="0"/>
              <a:t>batch</a:t>
            </a:r>
            <a:r>
              <a:rPr kumimoji="1" lang="zh-CN" altLang="en-US" sz="2000" dirty="0"/>
              <a:t>单独进行了</a:t>
            </a:r>
            <a:r>
              <a:rPr kumimoji="1" lang="en-US" altLang="zh-CN" sz="2000" dirty="0"/>
              <a:t>kernel</a:t>
            </a:r>
            <a:r>
              <a:rPr kumimoji="1" lang="zh-CN" altLang="en-US" sz="2000" dirty="0"/>
              <a:t>优化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FD74B4-6665-E946-89F6-053DEA550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905" y="2943664"/>
            <a:ext cx="6223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07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 err="1"/>
              <a:t>Fastertransformer</a:t>
            </a:r>
            <a:endParaRPr kumimoji="1" lang="zh-CN" altLang="en-US" sz="2800" b="1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22531D9-D292-5343-8AC1-A4149D8D0E9E}"/>
              </a:ext>
            </a:extLst>
          </p:cNvPr>
          <p:cNvSpPr txBox="1"/>
          <p:nvPr/>
        </p:nvSpPr>
        <p:spPr>
          <a:xfrm>
            <a:off x="737047" y="2119763"/>
            <a:ext cx="6613072" cy="50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/>
              <a:t>-</a:t>
            </a:r>
            <a:r>
              <a:rPr kumimoji="1" lang="zh-CN" altLang="en-US" sz="2000" dirty="0"/>
              <a:t> 支持选择最优的矩阵乘法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158A1B-CAA2-6D4F-B014-0F6DF551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329" y="1511571"/>
            <a:ext cx="65786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61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A6782-2073-CF45-BE1C-76A91E8D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8220"/>
            <a:ext cx="10515600" cy="4886497"/>
          </a:xfrm>
        </p:spPr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CUDA</a:t>
            </a:r>
            <a:r>
              <a:rPr kumimoji="1" lang="zh-CN" altLang="en-US" dirty="0"/>
              <a:t>编程模型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CUDA</a:t>
            </a:r>
            <a:r>
              <a:rPr kumimoji="1" lang="zh-CN" altLang="en-US" dirty="0"/>
              <a:t>优化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矩阵乘法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Fastertransformer</a:t>
            </a:r>
            <a:r>
              <a:rPr kumimoji="1" lang="zh-CN" altLang="en-US" dirty="0"/>
              <a:t>概述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TensorRT</a:t>
            </a:r>
            <a:r>
              <a:rPr kumimoji="1" lang="zh-CN" altLang="en-US" dirty="0"/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3016398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 err="1"/>
              <a:t>Fastertransformer</a:t>
            </a:r>
            <a:endParaRPr kumimoji="1" lang="zh-CN" altLang="en-US" sz="2800" b="1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22531D9-D292-5343-8AC1-A4149D8D0E9E}"/>
              </a:ext>
            </a:extLst>
          </p:cNvPr>
          <p:cNvSpPr txBox="1"/>
          <p:nvPr/>
        </p:nvSpPr>
        <p:spPr>
          <a:xfrm>
            <a:off x="694843" y="1647563"/>
            <a:ext cx="10559311" cy="50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/>
              <a:t>-</a:t>
            </a:r>
            <a:r>
              <a:rPr kumimoji="1" lang="zh-CN" altLang="en-US" sz="2000" dirty="0"/>
              <a:t> 在使用</a:t>
            </a:r>
            <a:r>
              <a:rPr kumimoji="1" lang="en-US" altLang="zh-CN" sz="2000" dirty="0"/>
              <a:t>FP16</a:t>
            </a:r>
            <a:r>
              <a:rPr kumimoji="1" lang="zh-CN" altLang="en-US" sz="2000" dirty="0"/>
              <a:t>时使用</a:t>
            </a:r>
            <a:r>
              <a:rPr kumimoji="1" lang="en-US" altLang="zh-CN" sz="2000" dirty="0"/>
              <a:t>half2</a:t>
            </a:r>
            <a:r>
              <a:rPr kumimoji="1" lang="zh-CN" altLang="en-US" sz="2000" dirty="0"/>
              <a:t>类型，达到</a:t>
            </a:r>
            <a:r>
              <a:rPr kumimoji="1" lang="en-US" altLang="zh-CN" sz="2000" dirty="0"/>
              <a:t>half</a:t>
            </a:r>
            <a:r>
              <a:rPr kumimoji="1" lang="zh-CN" altLang="en-US" sz="2000" dirty="0"/>
              <a:t>两倍的访存带宽和计算吞吐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66017A-A095-9741-8534-9694F07FED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33"/>
          <a:stretch/>
        </p:blipFill>
        <p:spPr>
          <a:xfrm>
            <a:off x="1225062" y="2500925"/>
            <a:ext cx="9220200" cy="414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49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 err="1"/>
              <a:t>Fastertransformer</a:t>
            </a:r>
            <a:endParaRPr kumimoji="1" lang="zh-CN" altLang="en-US" sz="2800" b="1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330AA197-1322-0444-8AA1-B528D32A3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667" y="1427163"/>
            <a:ext cx="3707705" cy="51427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2531D9-D292-5343-8AC1-A4149D8D0E9E}"/>
              </a:ext>
            </a:extLst>
          </p:cNvPr>
          <p:cNvSpPr txBox="1"/>
          <p:nvPr/>
        </p:nvSpPr>
        <p:spPr>
          <a:xfrm>
            <a:off x="751114" y="2139042"/>
            <a:ext cx="6613072" cy="143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zh-CN" altLang="en-US" sz="2000" dirty="0"/>
              <a:t>优化</a:t>
            </a:r>
            <a:r>
              <a:rPr kumimoji="1" lang="en-US" altLang="zh-CN" sz="2000" dirty="0" err="1"/>
              <a:t>gelu</a:t>
            </a:r>
            <a:r>
              <a:rPr kumimoji="1" lang="zh-CN" altLang="en-US" sz="2000" dirty="0"/>
              <a:t>、</a:t>
            </a:r>
            <a:r>
              <a:rPr kumimoji="1" lang="en-US" altLang="zh-CN" sz="2000" dirty="0" err="1"/>
              <a:t>softmax</a:t>
            </a:r>
            <a:r>
              <a:rPr kumimoji="1" lang="zh-CN" altLang="en-US" sz="2000" dirty="0"/>
              <a:t>、</a:t>
            </a:r>
            <a:r>
              <a:rPr kumimoji="1" lang="en-US" altLang="zh-CN" sz="2000" dirty="0" err="1"/>
              <a:t>layernorm</a:t>
            </a:r>
            <a:r>
              <a:rPr kumimoji="1" lang="zh-CN" altLang="en-US" sz="2000" dirty="0"/>
              <a:t>的实现以及选用</a:t>
            </a:r>
            <a:r>
              <a:rPr kumimoji="1" lang="en-US" altLang="zh-CN" sz="2000" dirty="0" err="1"/>
              <a:t>rsqrt</a:t>
            </a:r>
            <a:r>
              <a:rPr kumimoji="1" lang="zh-CN" altLang="en-US" sz="2000" dirty="0"/>
              <a:t>等</a:t>
            </a:r>
            <a:endParaRPr kumimoji="1"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使用</a:t>
            </a:r>
            <a:r>
              <a:rPr kumimoji="1" lang="en-US" altLang="zh-CN" sz="2000" dirty="0"/>
              <a:t>Parallel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000" dirty="0" err="1"/>
              <a:t>rsqrt</a:t>
            </a:r>
            <a:r>
              <a:rPr kumimoji="1" lang="en-US" altLang="zh-CN" sz="2000" dirty="0"/>
              <a:t>(x) &gt; sqrt(x)</a:t>
            </a:r>
          </a:p>
        </p:txBody>
      </p:sp>
    </p:spTree>
    <p:extLst>
      <p:ext uri="{BB962C8B-B14F-4D97-AF65-F5344CB8AC3E}">
        <p14:creationId xmlns:p14="http://schemas.microsoft.com/office/powerpoint/2010/main" val="1474761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A4C73-A7D1-D549-AD69-0E8C223C2188}"/>
              </a:ext>
            </a:extLst>
          </p:cNvPr>
          <p:cNvSpPr txBox="1">
            <a:spLocks/>
          </p:cNvSpPr>
          <p:nvPr/>
        </p:nvSpPr>
        <p:spPr>
          <a:xfrm>
            <a:off x="927387" y="495496"/>
            <a:ext cx="9377198" cy="9112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/>
              <a:t>C++ BERT</a:t>
            </a:r>
            <a:endParaRPr kumimoji="1" lang="zh-CN" altLang="en-US" sz="2800" b="1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13987722-E815-2F44-A65C-B1142BB51EC4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76880B52-D16D-9341-8E6D-2079AEC08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374" y="1363077"/>
            <a:ext cx="4040857" cy="549492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C71136-8930-EB46-BB58-71F4D8BEAF6B}"/>
              </a:ext>
            </a:extLst>
          </p:cNvPr>
          <p:cNvSpPr txBox="1"/>
          <p:nvPr/>
        </p:nvSpPr>
        <p:spPr>
          <a:xfrm>
            <a:off x="751114" y="2139042"/>
            <a:ext cx="6613072" cy="143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合并了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个</a:t>
            </a:r>
            <a:r>
              <a:rPr kumimoji="1" lang="en-US" altLang="zh-CN" sz="2000" dirty="0"/>
              <a:t>Embedding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operation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合并了</a:t>
            </a:r>
            <a:r>
              <a:rPr kumimoji="1" lang="en-US" altLang="zh-CN" sz="2000" dirty="0"/>
              <a:t>Output</a:t>
            </a:r>
            <a:r>
              <a:rPr kumimoji="1" lang="zh-CN" altLang="en-US" sz="2000" dirty="0"/>
              <a:t>的线性层和</a:t>
            </a:r>
            <a:r>
              <a:rPr kumimoji="1" lang="en-US" altLang="zh-CN" sz="2000" dirty="0" err="1"/>
              <a:t>Softmax</a:t>
            </a:r>
            <a:endParaRPr kumimoji="1" lang="en-US" altLang="zh-CN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采用</a:t>
            </a:r>
            <a:r>
              <a:rPr kumimoji="1" lang="en-US" altLang="zh-CN" sz="2000" dirty="0" err="1"/>
              <a:t>cuBERT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Tokenizer</a:t>
            </a:r>
          </a:p>
        </p:txBody>
      </p:sp>
    </p:spTree>
    <p:extLst>
      <p:ext uri="{BB962C8B-B14F-4D97-AF65-F5344CB8AC3E}">
        <p14:creationId xmlns:p14="http://schemas.microsoft.com/office/powerpoint/2010/main" val="1598537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A4C73-A7D1-D549-AD69-0E8C223C2188}"/>
              </a:ext>
            </a:extLst>
          </p:cNvPr>
          <p:cNvSpPr txBox="1">
            <a:spLocks/>
          </p:cNvSpPr>
          <p:nvPr/>
        </p:nvSpPr>
        <p:spPr>
          <a:xfrm>
            <a:off x="927387" y="495496"/>
            <a:ext cx="9377198" cy="9112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err="1"/>
              <a:t>TensorRT</a:t>
            </a:r>
            <a:endParaRPr kumimoji="1" lang="zh-CN" altLang="en-US" sz="2800" b="1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13987722-E815-2F44-A65C-B1142BB51EC4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00DA950A-1060-904F-81ED-017C59520FC0}"/>
              </a:ext>
            </a:extLst>
          </p:cNvPr>
          <p:cNvSpPr txBox="1"/>
          <p:nvPr/>
        </p:nvSpPr>
        <p:spPr>
          <a:xfrm>
            <a:off x="708251" y="1724705"/>
            <a:ext cx="10807474" cy="50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zh-CN" sz="2000" dirty="0" err="1"/>
              <a:t>TensorRT</a:t>
            </a:r>
            <a:r>
              <a:rPr kumimoji="1" lang="zh-CN" altLang="en-US" sz="2000" dirty="0"/>
              <a:t>是一个高性能深度学习推理平台，可以对各种框架训练好的模型进行优化</a:t>
            </a:r>
            <a:endParaRPr kumimoji="1"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60A065-3CB5-5447-B26D-BEEF86F85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262" y="2335390"/>
            <a:ext cx="8352113" cy="43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55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A4C73-A7D1-D549-AD69-0E8C223C2188}"/>
              </a:ext>
            </a:extLst>
          </p:cNvPr>
          <p:cNvSpPr txBox="1">
            <a:spLocks/>
          </p:cNvSpPr>
          <p:nvPr/>
        </p:nvSpPr>
        <p:spPr>
          <a:xfrm>
            <a:off x="7110674" y="517540"/>
            <a:ext cx="9377198" cy="9112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err="1"/>
              <a:t>TensorRT</a:t>
            </a:r>
            <a:r>
              <a:rPr kumimoji="1" lang="en-US" altLang="zh-CN" sz="2800" b="1" dirty="0"/>
              <a:t> Inference Server</a:t>
            </a:r>
            <a:endParaRPr kumimoji="1" lang="zh-CN" altLang="en-US" sz="2800" b="1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13987722-E815-2F44-A65C-B1142BB51EC4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EF9104B1-0AC7-BD4E-80CF-C130D58D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248" y="0"/>
            <a:ext cx="6858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A01410A-1824-984C-B2F3-68DF8BADD7A9}"/>
              </a:ext>
            </a:extLst>
          </p:cNvPr>
          <p:cNvSpPr txBox="1"/>
          <p:nvPr/>
        </p:nvSpPr>
        <p:spPr>
          <a:xfrm>
            <a:off x="6677752" y="2602525"/>
            <a:ext cx="6613072" cy="1892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支持单</a:t>
            </a:r>
            <a:r>
              <a:rPr kumimoji="1" lang="en-US" altLang="zh-CN" sz="2000" dirty="0"/>
              <a:t>GPU</a:t>
            </a:r>
            <a:r>
              <a:rPr kumimoji="1" lang="zh-CN" altLang="en-US" sz="2000" dirty="0"/>
              <a:t>上的多模型</a:t>
            </a:r>
            <a:r>
              <a:rPr kumimoji="1" lang="en-US" altLang="zh-CN" sz="2000" dirty="0"/>
              <a:t>&amp;</a:t>
            </a:r>
            <a:r>
              <a:rPr kumimoji="1" lang="zh-CN" altLang="en-US" sz="2000" dirty="0"/>
              <a:t>单模型多实例</a:t>
            </a:r>
            <a:endParaRPr kumimoji="1" lang="en-US" altLang="zh-CN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支持多种</a:t>
            </a:r>
            <a:r>
              <a:rPr kumimoji="1" lang="en-US" altLang="zh-CN" sz="2000" dirty="0"/>
              <a:t>backends</a:t>
            </a:r>
            <a:r>
              <a:rPr kumimoji="1" lang="zh-CN" altLang="en-US" sz="2000" dirty="0"/>
              <a:t>框架</a:t>
            </a:r>
            <a:endParaRPr kumimoji="1" lang="en-US" altLang="zh-CN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动态</a:t>
            </a:r>
            <a:r>
              <a:rPr kumimoji="1" lang="en-US" altLang="zh-CN" sz="2000" dirty="0"/>
              <a:t>Batch</a:t>
            </a:r>
            <a:r>
              <a:rPr kumimoji="1" lang="zh-CN" altLang="en-US" sz="2000" dirty="0"/>
              <a:t>增加吞吐</a:t>
            </a:r>
            <a:endParaRPr kumimoji="1" lang="en-US" altLang="zh-CN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提供负载均衡及状态监测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64608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A4C73-A7D1-D549-AD69-0E8C223C2188}"/>
              </a:ext>
            </a:extLst>
          </p:cNvPr>
          <p:cNvSpPr txBox="1">
            <a:spLocks/>
          </p:cNvSpPr>
          <p:nvPr/>
        </p:nvSpPr>
        <p:spPr>
          <a:xfrm>
            <a:off x="943575" y="504288"/>
            <a:ext cx="9377198" cy="9112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b="1" dirty="0" err="1"/>
              <a:t>TensorRT</a:t>
            </a:r>
            <a:r>
              <a:rPr kumimoji="1" lang="en-US" altLang="zh-CN" sz="2800" b="1" dirty="0"/>
              <a:t> C++ BERT</a:t>
            </a:r>
            <a:endParaRPr kumimoji="1" lang="zh-CN" altLang="en-US" sz="2800" b="1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13987722-E815-2F44-A65C-B1142BB51EC4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881CC4A-7E8C-D347-BFA1-F1B843F05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86" y="1396894"/>
            <a:ext cx="6089374" cy="546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7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A4C73-A7D1-D549-AD69-0E8C223C2188}"/>
              </a:ext>
            </a:extLst>
          </p:cNvPr>
          <p:cNvSpPr txBox="1">
            <a:spLocks/>
          </p:cNvSpPr>
          <p:nvPr/>
        </p:nvSpPr>
        <p:spPr>
          <a:xfrm>
            <a:off x="927387" y="495496"/>
            <a:ext cx="9377198" cy="9112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800" b="1" dirty="0"/>
              <a:t>直播摘要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13987722-E815-2F44-A65C-B1142BB51EC4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E0500100-7E17-3643-BDBA-0CE871C0E3D6}"/>
              </a:ext>
            </a:extLst>
          </p:cNvPr>
          <p:cNvSpPr/>
          <p:nvPr/>
        </p:nvSpPr>
        <p:spPr>
          <a:xfrm>
            <a:off x="369273" y="1406770"/>
            <a:ext cx="11430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zh-CN" dirty="0" err="1"/>
              <a:t>Fastertransformer</a:t>
            </a:r>
            <a:r>
              <a:rPr kumimoji="1" lang="zh-CN" altLang="en-US" dirty="0"/>
              <a:t>可针对线上问答（小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）和推荐（大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）场景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优化后的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中矩阵运算占比</a:t>
            </a:r>
            <a:r>
              <a:rPr kumimoji="1" lang="en-US" altLang="zh-CN" dirty="0"/>
              <a:t>70%</a:t>
            </a:r>
            <a:r>
              <a:rPr kumimoji="1" lang="zh-CN" altLang="en-US" dirty="0"/>
              <a:t>以上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如何在已有项目中应用</a:t>
            </a:r>
            <a:r>
              <a:rPr kumimoji="1" lang="en-US" altLang="zh-CN" dirty="0" err="1"/>
              <a:t>Fastertransformer</a:t>
            </a:r>
            <a:r>
              <a:rPr kumimoji="1" lang="zh-CN" altLang="en-US" dirty="0"/>
              <a:t>：</a:t>
            </a:r>
            <a:r>
              <a:rPr kumimoji="1" lang="en-US" altLang="zh-CN" dirty="0"/>
              <a:t>C++</a:t>
            </a:r>
            <a:r>
              <a:rPr kumimoji="1" lang="zh-CN" altLang="en-US" dirty="0"/>
              <a:t>的性能最好，没有</a:t>
            </a:r>
            <a:r>
              <a:rPr kumimoji="1" lang="en-US" altLang="zh-CN" dirty="0"/>
              <a:t>overhead</a:t>
            </a:r>
          </a:p>
          <a:p>
            <a:pPr marL="228600" indent="-228600">
              <a:buAutoNum type="arabicPeriod"/>
            </a:pPr>
            <a:r>
              <a:rPr kumimoji="1" lang="zh-CN" altLang="en-US" dirty="0"/>
              <a:t>如何优化：</a:t>
            </a:r>
            <a:endParaRPr kumimoji="1" lang="en-US" altLang="zh-CN" dirty="0"/>
          </a:p>
          <a:p>
            <a:pPr marL="685800" lvl="1" indent="-228600">
              <a:buAutoNum type="arabicPeriod"/>
            </a:pPr>
            <a:r>
              <a:rPr kumimoji="1" lang="en-US" altLang="zh-CN" dirty="0" err="1"/>
              <a:t>tensorflow</a:t>
            </a:r>
            <a:r>
              <a:rPr kumimoji="1" lang="zh-CN" altLang="en-US" dirty="0"/>
              <a:t>中的操作被细分成了很多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小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cuda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lanuch</a:t>
            </a:r>
            <a:r>
              <a:rPr kumimoji="1" lang="zh-CN" altLang="en-US" dirty="0"/>
              <a:t>有</a:t>
            </a:r>
            <a:r>
              <a:rPr kumimoji="1" lang="en-US" altLang="zh-CN" dirty="0"/>
              <a:t>overhead</a:t>
            </a:r>
            <a:r>
              <a:rPr kumimoji="1" lang="zh-CN" altLang="en-US" dirty="0"/>
              <a:t>。每个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都会进行</a:t>
            </a:r>
            <a:r>
              <a:rPr kumimoji="1" lang="en-US" altLang="zh-CN" dirty="0"/>
              <a:t>global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读写（</a:t>
            </a:r>
            <a:r>
              <a:rPr kumimoji="1" lang="en-US" altLang="zh-CN" dirty="0"/>
              <a:t>400-800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clock</a:t>
            </a:r>
            <a:r>
              <a:rPr kumimoji="1" lang="zh-CN" altLang="en-US" dirty="0"/>
              <a:t> </a:t>
            </a:r>
            <a:r>
              <a:rPr kumimoji="1" lang="en-US" altLang="zh-CN" dirty="0"/>
              <a:t>cycle</a:t>
            </a:r>
            <a:r>
              <a:rPr kumimoji="1" lang="zh-CN" altLang="en-US" dirty="0"/>
              <a:t>延迟）</a:t>
            </a:r>
            <a:r>
              <a:rPr kumimoji="1" lang="en-US" altLang="zh-CN" dirty="0"/>
              <a:t>=&gt;</a:t>
            </a:r>
            <a:r>
              <a:rPr kumimoji="1" lang="zh-CN" altLang="en-US" dirty="0"/>
              <a:t>无法充分利用</a:t>
            </a:r>
            <a:r>
              <a:rPr kumimoji="1" lang="en-US" altLang="zh-CN" dirty="0"/>
              <a:t>GPU</a:t>
            </a:r>
          </a:p>
          <a:p>
            <a:pPr marL="685800" lvl="1" indent="-228600">
              <a:buAutoNum type="arabicPeriod"/>
            </a:pPr>
            <a:r>
              <a:rPr kumimoji="1" lang="zh-CN" altLang="en-US" dirty="0"/>
              <a:t>除矩阵乘之外都做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fusion</a:t>
            </a:r>
          </a:p>
          <a:p>
            <a:pPr marL="685800" lvl="1" indent="-228600">
              <a:buAutoNum type="arabicPeriod"/>
            </a:pPr>
            <a:r>
              <a:rPr kumimoji="1" lang="zh-CN" altLang="en-US" dirty="0"/>
              <a:t>优化矩阵乘法（</a:t>
            </a:r>
            <a:r>
              <a:rPr kumimoji="1" lang="en-US" altLang="zh-CN" dirty="0" err="1"/>
              <a:t>cuBLAS</a:t>
            </a:r>
            <a:r>
              <a:rPr kumimoji="1" lang="zh-CN" altLang="en-US" dirty="0"/>
              <a:t>最快），根据场景测试最快的矩阵乘算法</a:t>
            </a:r>
            <a:endParaRPr kumimoji="1" lang="en-US" altLang="zh-CN" dirty="0"/>
          </a:p>
          <a:p>
            <a:pPr marL="685800" lvl="1" indent="-228600">
              <a:buAutoNum type="arabicPeriod"/>
            </a:pPr>
            <a:r>
              <a:rPr kumimoji="1" lang="zh-CN" altLang="en-US" dirty="0"/>
              <a:t>优化自定义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：针对</a:t>
            </a:r>
            <a:r>
              <a:rPr kumimoji="1" lang="en-US" altLang="zh-CN" dirty="0"/>
              <a:t>element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wish</a:t>
            </a:r>
            <a:r>
              <a:rPr kumimoji="1" lang="zh-CN" altLang="en-US" dirty="0"/>
              <a:t>的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，可以进行内存优化，使用寄存器保存中间结果；计算优化（</a:t>
            </a:r>
            <a:r>
              <a:rPr kumimoji="1" lang="en-US" altLang="zh-CN" dirty="0"/>
              <a:t>__</a:t>
            </a:r>
            <a:r>
              <a:rPr kumimoji="1" lang="en-US" altLang="zh-CN" dirty="0" err="1"/>
              <a:t>expf,rsqrt</a:t>
            </a:r>
            <a:r>
              <a:rPr kumimoji="1" lang="zh-CN" altLang="en-US" dirty="0"/>
              <a:t>），双下划线的算法都是低精度快速算法</a:t>
            </a:r>
            <a:endParaRPr kumimoji="1" lang="en-US" altLang="zh-CN" dirty="0"/>
          </a:p>
          <a:p>
            <a:pPr marL="685800" lvl="1" indent="-228600">
              <a:buAutoNum type="arabicPeriod"/>
            </a:pPr>
            <a:r>
              <a:rPr kumimoji="1" lang="zh-CN" altLang="en-US" dirty="0"/>
              <a:t>在</a:t>
            </a:r>
            <a:r>
              <a:rPr kumimoji="1" lang="en-US" altLang="zh-CN" dirty="0"/>
              <a:t>Volta</a:t>
            </a:r>
            <a:r>
              <a:rPr kumimoji="1" lang="zh-CN" altLang="en-US" dirty="0"/>
              <a:t>和</a:t>
            </a:r>
            <a:r>
              <a:rPr kumimoji="1" lang="en-US" altLang="zh-CN" dirty="0"/>
              <a:t>Turing</a:t>
            </a:r>
            <a:r>
              <a:rPr kumimoji="1" lang="zh-CN" altLang="en-US" dirty="0"/>
              <a:t>卡可以进行</a:t>
            </a:r>
            <a:r>
              <a:rPr kumimoji="1" lang="en-US" altLang="zh-CN" dirty="0"/>
              <a:t>FP16</a:t>
            </a:r>
            <a:r>
              <a:rPr kumimoji="1" lang="zh-CN" altLang="en-US" dirty="0"/>
              <a:t>优化（</a:t>
            </a:r>
            <a:r>
              <a:rPr kumimoji="1" lang="en-US" altLang="zh-CN" dirty="0"/>
              <a:t>half2</a:t>
            </a:r>
            <a:r>
              <a:rPr kumimoji="1" lang="zh-CN" altLang="en-US" dirty="0"/>
              <a:t>），可以降低</a:t>
            </a:r>
            <a:r>
              <a:rPr kumimoji="1" lang="en-US" altLang="zh-CN" dirty="0" err="1"/>
              <a:t>instraction</a:t>
            </a:r>
            <a:r>
              <a:rPr kumimoji="1" lang="zh-CN" altLang="en-US" dirty="0"/>
              <a:t>的数量，提高吞吐</a:t>
            </a:r>
            <a:endParaRPr kumimoji="1" lang="en-US" altLang="zh-CN" dirty="0"/>
          </a:p>
          <a:p>
            <a:pPr marL="685800" lvl="1" indent="-228600">
              <a:buAutoNum type="arabicPeriod"/>
            </a:pPr>
            <a:r>
              <a:rPr kumimoji="1" lang="en-US" altLang="zh-CN" dirty="0" err="1"/>
              <a:t>Softmax</a:t>
            </a:r>
            <a:r>
              <a:rPr kumimoji="1" lang="zh-CN" altLang="en-US" dirty="0"/>
              <a:t>的不同版本：针对不同业务类型，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比较小的时候只有</a:t>
            </a:r>
            <a:r>
              <a:rPr kumimoji="1" lang="en-US" altLang="zh-CN" dirty="0"/>
              <a:t>12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，无法隐藏</a:t>
            </a:r>
            <a:r>
              <a:rPr kumimoji="1" lang="en-US" altLang="zh-CN" dirty="0"/>
              <a:t>wrap</a:t>
            </a:r>
            <a:r>
              <a:rPr kumimoji="1" lang="zh-CN" altLang="en-US" dirty="0"/>
              <a:t>的</a:t>
            </a:r>
            <a:r>
              <a:rPr kumimoji="1" lang="en-US" altLang="zh-CN" dirty="0"/>
              <a:t>latency</a:t>
            </a:r>
            <a:r>
              <a:rPr kumimoji="1" lang="zh-CN" altLang="en-US" dirty="0"/>
              <a:t>，因此多乘一个</a:t>
            </a:r>
            <a:r>
              <a:rPr kumimoji="1" lang="en-US" altLang="zh-CN" dirty="0" err="1"/>
              <a:t>seq_len</a:t>
            </a:r>
            <a:r>
              <a:rPr kumimoji="1" lang="zh-CN" altLang="en-US" dirty="0"/>
              <a:t>，增加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数量</a:t>
            </a:r>
            <a:endParaRPr kumimoji="1" lang="en-US" altLang="zh-CN" dirty="0"/>
          </a:p>
          <a:p>
            <a:pPr marL="228600" lvl="0" indent="-228600">
              <a:buAutoNum type="arabicPeriod"/>
            </a:pPr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issue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DSM</a:t>
            </a:r>
            <a:r>
              <a:rPr kumimoji="1" lang="zh-CN" altLang="en-US" dirty="0"/>
              <a:t>是</a:t>
            </a:r>
            <a:r>
              <a:rPr kumimoji="1" lang="en-US" altLang="zh-CN" dirty="0"/>
              <a:t>GPU</a:t>
            </a:r>
            <a:r>
              <a:rPr kumimoji="1" lang="zh-CN" altLang="en-US" dirty="0"/>
              <a:t>计算能力；</a:t>
            </a:r>
            <a:r>
              <a:rPr kumimoji="1" lang="en-US" altLang="zh-CN" dirty="0"/>
              <a:t>FP32</a:t>
            </a:r>
            <a:r>
              <a:rPr kumimoji="1" lang="zh-CN" altLang="en-US" dirty="0"/>
              <a:t>的</a:t>
            </a:r>
            <a:r>
              <a:rPr kumimoji="1" lang="en-US" altLang="zh-CN" dirty="0"/>
              <a:t>diff</a:t>
            </a:r>
            <a:r>
              <a:rPr kumimoji="1" lang="zh-CN" altLang="en-US" dirty="0"/>
              <a:t>在</a:t>
            </a:r>
            <a:r>
              <a:rPr kumimoji="1" lang="en-US" altLang="zh-CN" dirty="0"/>
              <a:t>1e-5</a:t>
            </a:r>
            <a:r>
              <a:rPr kumimoji="1" lang="zh-CN" altLang="en-US" dirty="0"/>
              <a:t>，</a:t>
            </a:r>
            <a:r>
              <a:rPr kumimoji="1" lang="en-US" altLang="zh-CN" dirty="0"/>
              <a:t>F16</a:t>
            </a:r>
            <a:r>
              <a:rPr kumimoji="1" lang="zh-CN" altLang="en-US" dirty="0"/>
              <a:t>在</a:t>
            </a:r>
            <a:r>
              <a:rPr kumimoji="1" lang="en-US" altLang="zh-CN" dirty="0"/>
              <a:t>0.02</a:t>
            </a:r>
            <a:r>
              <a:rPr kumimoji="1" lang="zh-CN" altLang="en-US" dirty="0"/>
              <a:t>左右，如果</a:t>
            </a:r>
            <a:r>
              <a:rPr kumimoji="1" lang="en-US" altLang="zh-CN" dirty="0"/>
              <a:t>diff</a:t>
            </a:r>
            <a:r>
              <a:rPr kumimoji="1" lang="zh-CN" altLang="en-US" dirty="0"/>
              <a:t>过大可修改</a:t>
            </a:r>
            <a:r>
              <a:rPr kumimoji="1" lang="en-US" altLang="zh-CN" dirty="0"/>
              <a:t>GEMM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computeType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pPr marL="228600" lvl="0" indent="-228600">
              <a:buAutoNum type="arabicPeriod"/>
            </a:pPr>
            <a:r>
              <a:rPr kumimoji="1" lang="en-US" altLang="zh-CN" dirty="0"/>
              <a:t>Fastertransformer2.0</a:t>
            </a:r>
            <a:r>
              <a:rPr kumimoji="1" lang="zh-CN" altLang="en-US" dirty="0"/>
              <a:t>：实现了</a:t>
            </a:r>
            <a:r>
              <a:rPr kumimoji="1" lang="en-US" altLang="zh-CN" dirty="0"/>
              <a:t>decoder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、任意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seq_len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904A81-E5E4-6E46-9D27-6D11CCFE9D73}"/>
              </a:ext>
            </a:extLst>
          </p:cNvPr>
          <p:cNvSpPr txBox="1"/>
          <p:nvPr/>
        </p:nvSpPr>
        <p:spPr>
          <a:xfrm>
            <a:off x="369273" y="5999850"/>
            <a:ext cx="1138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重播地址：</a:t>
            </a:r>
            <a:r>
              <a:rPr lang="en" altLang="zh-CN" dirty="0">
                <a:hlinkClick r:id="rId3"/>
              </a:rPr>
              <a:t>https://v.youku.com/v_show/id_XNDM3NzMzOTM2MA==.html?spm=a2h0k.11417342.soresults.dtitle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4126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E3C6F-ECC6-604F-A26F-DB8A739C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5" y="45864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–</a:t>
            </a:r>
            <a:r>
              <a:rPr kumimoji="1" lang="zh-CN" altLang="en-US" sz="2800" b="1" dirty="0"/>
              <a:t> 并行计算平台和编程模型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34509B-10E6-6443-9ECB-58A5A40DF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34" y="1048612"/>
            <a:ext cx="10066601" cy="5772317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7D1451C4-F59F-E746-84DE-843B88574E23}"/>
              </a:ext>
            </a:extLst>
          </p:cNvPr>
          <p:cNvSpPr/>
          <p:nvPr/>
        </p:nvSpPr>
        <p:spPr>
          <a:xfrm>
            <a:off x="312615" y="3312827"/>
            <a:ext cx="631039" cy="41972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4431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E3C6F-ECC6-604F-A26F-DB8A739C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5" y="45864"/>
            <a:ext cx="1114331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V100</a:t>
            </a:r>
            <a:r>
              <a:rPr kumimoji="1" lang="zh-CN" altLang="en-US" sz="2800" b="1" dirty="0"/>
              <a:t>架构：</a:t>
            </a:r>
            <a:r>
              <a:rPr kumimoji="1" lang="en-US" altLang="zh-CN" sz="2800" b="1" dirty="0"/>
              <a:t>84</a:t>
            </a:r>
            <a:r>
              <a:rPr kumimoji="1" lang="zh-CN" altLang="en-US" sz="2800" b="1" dirty="0"/>
              <a:t>个</a:t>
            </a:r>
            <a:r>
              <a:rPr kumimoji="1" lang="en-US" altLang="zh-CN" sz="2800" b="1" dirty="0"/>
              <a:t>SM(Streaming Multiprocessor)</a:t>
            </a:r>
            <a:endParaRPr kumimoji="1" lang="zh-CN" altLang="en-US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45B786-0B89-7047-9C19-F2B085F21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43" y="1295255"/>
            <a:ext cx="9250383" cy="5241884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7FBFCAE5-64B9-1B41-9FA3-10C360B4AD90}"/>
              </a:ext>
            </a:extLst>
          </p:cNvPr>
          <p:cNvSpPr/>
          <p:nvPr/>
        </p:nvSpPr>
        <p:spPr>
          <a:xfrm>
            <a:off x="1954924" y="1891862"/>
            <a:ext cx="551793" cy="9616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840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AA71423-FB09-9E41-B7CB-52D12E20F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09" y="80144"/>
            <a:ext cx="5090292" cy="672699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53" y="579618"/>
            <a:ext cx="4829947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SM</a:t>
            </a:r>
            <a:r>
              <a:rPr kumimoji="1" lang="zh-CN" altLang="en-US" sz="2800" b="1" dirty="0"/>
              <a:t>：运算和调度的基本单元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FD71DF4-0EA5-5F4F-BF31-AE0365D652CC}"/>
              </a:ext>
            </a:extLst>
          </p:cNvPr>
          <p:cNvSpPr txBox="1">
            <a:spLocks/>
          </p:cNvSpPr>
          <p:nvPr/>
        </p:nvSpPr>
        <p:spPr>
          <a:xfrm>
            <a:off x="351653" y="1444978"/>
            <a:ext cx="5841400" cy="2506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/>
              <a:t>CUDA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cores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/>
              <a:t>Scheduler/Dispatcher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/>
              <a:t>Shared memory, register file, L1 cache</a:t>
            </a:r>
            <a:endParaRPr kumimoji="1"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A7C414-56F7-AA4E-AE2D-4066B5544F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911"/>
          <a:stretch/>
        </p:blipFill>
        <p:spPr>
          <a:xfrm>
            <a:off x="234018" y="4651513"/>
            <a:ext cx="6199413" cy="172229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6BE2538-970C-DE47-9373-43CD6B23E2E5}"/>
              </a:ext>
            </a:extLst>
          </p:cNvPr>
          <p:cNvSpPr txBox="1"/>
          <p:nvPr/>
        </p:nvSpPr>
        <p:spPr>
          <a:xfrm>
            <a:off x="351653" y="4282181"/>
            <a:ext cx="32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支持混合精度：</a:t>
            </a:r>
          </a:p>
        </p:txBody>
      </p:sp>
    </p:spTree>
    <p:extLst>
      <p:ext uri="{BB962C8B-B14F-4D97-AF65-F5344CB8AC3E}">
        <p14:creationId xmlns:p14="http://schemas.microsoft.com/office/powerpoint/2010/main" val="1642375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编程模型：</a:t>
            </a:r>
            <a:r>
              <a:rPr kumimoji="1" lang="en-US" altLang="zh-CN" sz="2800" b="1" dirty="0"/>
              <a:t>Kernel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/>
              <a:t>Thread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/>
              <a:t>Block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/>
              <a:t>Grid</a:t>
            </a:r>
            <a:endParaRPr kumimoji="1" lang="zh-CN" altLang="en-US" sz="2800" b="1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C522584B-CBF8-DD42-B383-FB871846D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105" y="1427163"/>
            <a:ext cx="5638168" cy="5267985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0B777F24-3DC4-1649-AB6F-EE0D45263ED0}"/>
              </a:ext>
            </a:extLst>
          </p:cNvPr>
          <p:cNvSpPr txBox="1">
            <a:spLocks/>
          </p:cNvSpPr>
          <p:nvPr/>
        </p:nvSpPr>
        <p:spPr>
          <a:xfrm>
            <a:off x="351652" y="1444977"/>
            <a:ext cx="5167405" cy="4416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en-US" altLang="zh-CN" sz="2400" dirty="0"/>
          </a:p>
          <a:p>
            <a:pPr marL="457200" indent="-457200">
              <a:buFontTx/>
              <a:buChar char="-"/>
            </a:pPr>
            <a:r>
              <a:rPr kumimoji="1" lang="en-US" altLang="zh-CN" sz="2400" dirty="0"/>
              <a:t>Kernel</a:t>
            </a:r>
            <a:r>
              <a:rPr kumimoji="1" lang="zh-CN" altLang="en-US" sz="2400" dirty="0"/>
              <a:t>：</a:t>
            </a:r>
            <a:r>
              <a:rPr kumimoji="1" lang="en-US" altLang="zh-CN" sz="2400" dirty="0"/>
              <a:t>GPU</a:t>
            </a:r>
            <a:r>
              <a:rPr kumimoji="1" lang="zh-CN" altLang="en-US" sz="2400" dirty="0"/>
              <a:t>上每个</a:t>
            </a:r>
            <a:r>
              <a:rPr kumimoji="1" lang="en-US" altLang="zh-CN" sz="2400" dirty="0"/>
              <a:t>Thread</a:t>
            </a:r>
            <a:r>
              <a:rPr kumimoji="1" lang="zh-CN" altLang="en-US" sz="2400" dirty="0"/>
              <a:t>执行的程序</a:t>
            </a:r>
            <a:endParaRPr kumimoji="1" lang="en-US" altLang="zh-CN" sz="2400" dirty="0"/>
          </a:p>
          <a:p>
            <a:pPr marL="457200" indent="-457200">
              <a:buFontTx/>
              <a:buChar char="-"/>
            </a:pPr>
            <a:endParaRPr kumimoji="1" lang="en-US" altLang="zh-CN" sz="2400" dirty="0"/>
          </a:p>
          <a:p>
            <a:pPr marL="457200" indent="-457200">
              <a:buFontTx/>
              <a:buChar char="-"/>
            </a:pPr>
            <a:r>
              <a:rPr kumimoji="1" lang="en-US" altLang="zh-CN" sz="2400" dirty="0"/>
              <a:t>Grid &gt; Block &gt; Thread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4733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编程模型：</a:t>
            </a:r>
            <a:r>
              <a:rPr kumimoji="1" lang="en-US" altLang="zh-CN" sz="2800" b="1" dirty="0"/>
              <a:t>Kernel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/>
              <a:t>Thread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/>
              <a:t>Block</a:t>
            </a:r>
            <a:r>
              <a:rPr kumimoji="1" lang="zh-CN" altLang="en-US" sz="2800" b="1" dirty="0"/>
              <a:t>、</a:t>
            </a:r>
            <a:r>
              <a:rPr kumimoji="1" lang="en-US" altLang="zh-CN" sz="2800" b="1" dirty="0"/>
              <a:t>Grid</a:t>
            </a:r>
            <a:endParaRPr kumimoji="1" lang="zh-CN" altLang="en-US" sz="2800" b="1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1E8E670-A276-3946-9E11-855C65004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4" y="1427163"/>
            <a:ext cx="4185142" cy="533013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9E2ED13-E167-0D46-B7C8-67AF7F010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699" y="1427163"/>
            <a:ext cx="6904574" cy="5330134"/>
          </a:xfrm>
          <a:prstGeom prst="rect">
            <a:avLst/>
          </a:prstGeom>
        </p:spPr>
      </p:pic>
      <p:sp>
        <p:nvSpPr>
          <p:cNvPr id="4" name="右箭头 3">
            <a:extLst>
              <a:ext uri="{FF2B5EF4-FFF2-40B4-BE49-F238E27FC236}">
                <a16:creationId xmlns:a16="http://schemas.microsoft.com/office/drawing/2014/main" id="{80E171FF-593F-B941-9DF9-DBB45EA129BD}"/>
              </a:ext>
            </a:extLst>
          </p:cNvPr>
          <p:cNvSpPr/>
          <p:nvPr/>
        </p:nvSpPr>
        <p:spPr>
          <a:xfrm rot="9096470">
            <a:off x="8523514" y="4767943"/>
            <a:ext cx="1322614" cy="44087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948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程序执行流程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6B4FF31-C405-A94D-990C-3AA544CC54CF}"/>
              </a:ext>
            </a:extLst>
          </p:cNvPr>
          <p:cNvSpPr txBox="1"/>
          <p:nvPr/>
        </p:nvSpPr>
        <p:spPr>
          <a:xfrm>
            <a:off x="1836455" y="1796154"/>
            <a:ext cx="1772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/>
              <a:t>逻辑层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2A4021-00E7-8449-A41F-8F2FDE1AA104}"/>
              </a:ext>
            </a:extLst>
          </p:cNvPr>
          <p:cNvSpPr txBox="1"/>
          <p:nvPr/>
        </p:nvSpPr>
        <p:spPr>
          <a:xfrm>
            <a:off x="8097848" y="1796153"/>
            <a:ext cx="1682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/>
              <a:t>物理层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92787D2-7001-6B40-833D-BB11F0E857B8}"/>
              </a:ext>
            </a:extLst>
          </p:cNvPr>
          <p:cNvSpPr/>
          <p:nvPr/>
        </p:nvSpPr>
        <p:spPr>
          <a:xfrm>
            <a:off x="946457" y="3775023"/>
            <a:ext cx="3141168" cy="5715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  <a:r>
              <a:rPr kumimoji="1" lang="en-US" altLang="zh-CN" dirty="0"/>
              <a:t>Grid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Block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DF2BEEB-A28A-2246-88B6-3DA80028C520}"/>
              </a:ext>
            </a:extLst>
          </p:cNvPr>
          <p:cNvSpPr/>
          <p:nvPr/>
        </p:nvSpPr>
        <p:spPr>
          <a:xfrm>
            <a:off x="943716" y="4858885"/>
            <a:ext cx="3122099" cy="5715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启动</a:t>
            </a:r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508ED9-A876-F340-A9E2-9EFBD07AA5C0}"/>
              </a:ext>
            </a:extLst>
          </p:cNvPr>
          <p:cNvSpPr/>
          <p:nvPr/>
        </p:nvSpPr>
        <p:spPr>
          <a:xfrm>
            <a:off x="7154015" y="2707490"/>
            <a:ext cx="3141168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分配</a:t>
            </a:r>
            <a:r>
              <a:rPr kumimoji="1" lang="en-US" altLang="zh-CN" dirty="0"/>
              <a:t>SM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7C18270-8B27-BA49-8D07-07EB9B524491}"/>
              </a:ext>
            </a:extLst>
          </p:cNvPr>
          <p:cNvSpPr/>
          <p:nvPr/>
        </p:nvSpPr>
        <p:spPr>
          <a:xfrm>
            <a:off x="7154015" y="3775023"/>
            <a:ext cx="3141168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启动</a:t>
            </a:r>
            <a:r>
              <a:rPr kumimoji="1" lang="en-US" altLang="zh-CN" dirty="0"/>
              <a:t>Wrap</a:t>
            </a:r>
            <a:r>
              <a:rPr kumimoji="1" lang="zh-CN" altLang="en-US" dirty="0"/>
              <a:t>（</a:t>
            </a:r>
            <a:r>
              <a:rPr kumimoji="1" lang="en-US" altLang="zh-CN" dirty="0"/>
              <a:t>32</a:t>
            </a:r>
            <a:r>
              <a:rPr kumimoji="1" lang="zh-CN" altLang="en-US" dirty="0"/>
              <a:t>线程）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222EED1-E88E-7240-BE5F-5CFB8EAD74BB}"/>
              </a:ext>
            </a:extLst>
          </p:cNvPr>
          <p:cNvSpPr/>
          <p:nvPr/>
        </p:nvSpPr>
        <p:spPr>
          <a:xfrm>
            <a:off x="7154015" y="4858885"/>
            <a:ext cx="3141168" cy="571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执行单个线程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3A7DFB0-3892-8743-A2E3-55523598F828}"/>
              </a:ext>
            </a:extLst>
          </p:cNvPr>
          <p:cNvSpPr/>
          <p:nvPr/>
        </p:nvSpPr>
        <p:spPr>
          <a:xfrm>
            <a:off x="936922" y="2710916"/>
            <a:ext cx="3141168" cy="5715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启动程序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C163A3F-5E08-7744-8821-954DBD10AFD9}"/>
              </a:ext>
            </a:extLst>
          </p:cNvPr>
          <p:cNvSpPr txBox="1"/>
          <p:nvPr/>
        </p:nvSpPr>
        <p:spPr>
          <a:xfrm>
            <a:off x="927387" y="5988308"/>
            <a:ext cx="8670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Wrap</a:t>
            </a:r>
            <a:r>
              <a:rPr kumimoji="1" lang="zh-CN" altLang="en-US" dirty="0"/>
              <a:t>：</a:t>
            </a:r>
            <a:r>
              <a:rPr kumimoji="1" lang="en-US" altLang="zh-CN" dirty="0"/>
              <a:t>SM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SIMD</a:t>
            </a:r>
            <a:r>
              <a:rPr kumimoji="1" lang="zh-CN" altLang="en-US" dirty="0"/>
              <a:t>线程</a:t>
            </a:r>
            <a:r>
              <a:rPr lang="zh-CN" altLang="en" dirty="0"/>
              <a:t>（</a:t>
            </a:r>
            <a:r>
              <a:rPr lang="en" altLang="zh-CN" dirty="0"/>
              <a:t>Single Instruction Multiple Data</a:t>
            </a:r>
            <a:r>
              <a:rPr lang="zh-CN" altLang="en" dirty="0"/>
              <a:t>，</a:t>
            </a:r>
            <a:r>
              <a:rPr lang="zh-CN" altLang="en-US" dirty="0"/>
              <a:t>单指令流多数据流）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CPU</a:t>
            </a:r>
            <a:r>
              <a:rPr kumimoji="1" lang="zh-CN" altLang="en-US" dirty="0"/>
              <a:t>使用的是</a:t>
            </a:r>
            <a:r>
              <a:rPr kumimoji="1" lang="en-US" altLang="zh-CN" dirty="0"/>
              <a:t>MIMD</a:t>
            </a:r>
            <a:r>
              <a:rPr lang="zh-CN" altLang="en" dirty="0"/>
              <a:t>（</a:t>
            </a:r>
            <a:r>
              <a:rPr lang="en" altLang="zh-CN" dirty="0"/>
              <a:t>Multiple Instruction Multiple Data</a:t>
            </a:r>
            <a:r>
              <a:rPr lang="zh-CN" altLang="en" dirty="0"/>
              <a:t>，</a:t>
            </a:r>
            <a:r>
              <a:rPr lang="zh-CN" altLang="en-US" dirty="0"/>
              <a:t>多指令流多数据流）架构</a:t>
            </a:r>
            <a:endParaRPr kumimoji="1" lang="en-US" altLang="zh-CN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A422A621-D535-4648-833C-F7488DE0B451}"/>
              </a:ext>
            </a:extLst>
          </p:cNvPr>
          <p:cNvCxnSpPr>
            <a:stCxn id="20" idx="2"/>
            <a:endCxn id="15" idx="0"/>
          </p:cNvCxnSpPr>
          <p:nvPr/>
        </p:nvCxnSpPr>
        <p:spPr>
          <a:xfrm>
            <a:off x="2507506" y="3282416"/>
            <a:ext cx="9535" cy="492607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C24C43C-DACE-324B-9E7A-D22C60678D38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2504766" y="4346523"/>
            <a:ext cx="12275" cy="512362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37249280-8A5A-5B4F-AFF3-C65341C042F4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8724599" y="3278990"/>
            <a:ext cx="0" cy="496033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113510A-DD93-244A-B239-B799099F586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724599" y="4346523"/>
            <a:ext cx="0" cy="512362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肘形连接符 33">
            <a:extLst>
              <a:ext uri="{FF2B5EF4-FFF2-40B4-BE49-F238E27FC236}">
                <a16:creationId xmlns:a16="http://schemas.microsoft.com/office/drawing/2014/main" id="{19F2C24A-8757-4B4D-8C82-3FD4DDEA48AD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 flipV="1">
            <a:off x="4065815" y="2993240"/>
            <a:ext cx="3088200" cy="2151395"/>
          </a:xfrm>
          <a:prstGeom prst="bentConnector3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06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9008ACC-849C-C04D-91AF-2C59160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387" y="101600"/>
            <a:ext cx="9377198" cy="1325563"/>
          </a:xfrm>
        </p:spPr>
        <p:txBody>
          <a:bodyPr>
            <a:normAutofit/>
          </a:bodyPr>
          <a:lstStyle/>
          <a:p>
            <a:r>
              <a:rPr kumimoji="1" lang="en-US" altLang="zh-CN" sz="2800" b="1" dirty="0"/>
              <a:t>CUDA</a:t>
            </a:r>
            <a:r>
              <a:rPr kumimoji="1" lang="zh-CN" altLang="en-US" sz="2800" b="1" dirty="0"/>
              <a:t>优化：内存优化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293135D-B868-8C4F-9CB6-55EFCDAFC18E}"/>
              </a:ext>
            </a:extLst>
          </p:cNvPr>
          <p:cNvCxnSpPr>
            <a:cxnSpLocks/>
          </p:cNvCxnSpPr>
          <p:nvPr/>
        </p:nvCxnSpPr>
        <p:spPr>
          <a:xfrm>
            <a:off x="369273" y="1301262"/>
            <a:ext cx="1143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98E89756-747B-EF4C-9D35-FACC793A3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1" y="1410834"/>
            <a:ext cx="4617915" cy="539114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5D4D9CEE-53FF-E049-96BE-59326CF70919}"/>
              </a:ext>
            </a:extLst>
          </p:cNvPr>
          <p:cNvSpPr txBox="1">
            <a:spLocks/>
          </p:cNvSpPr>
          <p:nvPr/>
        </p:nvSpPr>
        <p:spPr>
          <a:xfrm>
            <a:off x="5545302" y="1410834"/>
            <a:ext cx="5167405" cy="4416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en-US" altLang="zh-CN" sz="2400" dirty="0"/>
          </a:p>
          <a:p>
            <a:pPr marL="457200" indent="-457200">
              <a:buFontTx/>
              <a:buChar char="-"/>
            </a:pPr>
            <a:endParaRPr kumimoji="1" lang="en-US" altLang="zh-CN" sz="2400" dirty="0"/>
          </a:p>
          <a:p>
            <a:pPr marL="457200" indent="-457200">
              <a:buFontTx/>
              <a:buChar char="-"/>
            </a:pPr>
            <a:r>
              <a:rPr kumimoji="1" lang="en-US" altLang="zh-CN" sz="2400" dirty="0"/>
              <a:t>Kernel</a:t>
            </a:r>
            <a:r>
              <a:rPr kumimoji="1" lang="zh-CN" altLang="en-US" sz="2400" dirty="0"/>
              <a:t>运行时只能访问到</a:t>
            </a:r>
            <a:r>
              <a:rPr kumimoji="1" lang="en-US" altLang="zh-CN" sz="2400" dirty="0"/>
              <a:t>GPU</a:t>
            </a:r>
            <a:r>
              <a:rPr kumimoji="1" lang="zh-CN" altLang="en-US" sz="2400" dirty="0"/>
              <a:t>的内存，所以任务执行前后都需要在</a:t>
            </a:r>
            <a:r>
              <a:rPr kumimoji="1" lang="en-US" altLang="zh-CN" sz="2400" dirty="0"/>
              <a:t>host(CPU)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device(GPU)</a:t>
            </a:r>
            <a:r>
              <a:rPr kumimoji="1" lang="zh-CN" altLang="en-US" sz="2400" dirty="0"/>
              <a:t>之间进行数据交互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pPr marL="457200" indent="-457200">
              <a:buFontTx/>
              <a:buChar char="-"/>
            </a:pPr>
            <a:r>
              <a:rPr kumimoji="1" lang="zh-CN" altLang="en-US" sz="2400" dirty="0"/>
              <a:t>访问速度：</a:t>
            </a:r>
            <a:r>
              <a:rPr kumimoji="1" lang="en-US" altLang="zh-CN" sz="2400" dirty="0"/>
              <a:t>local memory &gt; shared memory &gt; global memory</a:t>
            </a:r>
          </a:p>
          <a:p>
            <a:pPr marL="457200" indent="-457200">
              <a:buFontTx/>
              <a:buChar char="-"/>
            </a:pPr>
            <a:endParaRPr kumimoji="1" lang="en-US" altLang="zh-CN" sz="2400" dirty="0"/>
          </a:p>
          <a:p>
            <a:pPr marL="457200" indent="-457200">
              <a:buFontTx/>
              <a:buChar char="-"/>
            </a:pPr>
            <a:r>
              <a:rPr kumimoji="1" lang="zh-CN" altLang="en-US" sz="2400" dirty="0"/>
              <a:t>优化方法：将数据拷贝到</a:t>
            </a:r>
            <a:r>
              <a:rPr kumimoji="1" lang="en-US" altLang="zh-CN" sz="2400" dirty="0"/>
              <a:t>block</a:t>
            </a:r>
            <a:r>
              <a:rPr kumimoji="1" lang="zh-CN" altLang="en-US" sz="2400" dirty="0"/>
              <a:t>的共享内存，加快数据访问速度</a:t>
            </a:r>
          </a:p>
        </p:txBody>
      </p:sp>
    </p:spTree>
    <p:extLst>
      <p:ext uri="{BB962C8B-B14F-4D97-AF65-F5344CB8AC3E}">
        <p14:creationId xmlns:p14="http://schemas.microsoft.com/office/powerpoint/2010/main" val="2570681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1730</Words>
  <Application>Microsoft Macintosh PowerPoint</Application>
  <PresentationFormat>宽屏</PresentationFormat>
  <Paragraphs>172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等线</vt:lpstr>
      <vt:lpstr>等线 Light</vt:lpstr>
      <vt:lpstr>Arial</vt:lpstr>
      <vt:lpstr>Office 主题​​</vt:lpstr>
      <vt:lpstr>CUDA编程入门</vt:lpstr>
      <vt:lpstr>1. GPU和CUDA编程模型  2. CUDA优化 – 矩阵乘法  3. Fastertransformer概述  4. TensorRT概述</vt:lpstr>
      <vt:lpstr>CUDA – 并行计算平台和编程模型</vt:lpstr>
      <vt:lpstr>V100架构：84个SM(Streaming Multiprocessor)</vt:lpstr>
      <vt:lpstr>SM：运算和调度的基本单元</vt:lpstr>
      <vt:lpstr>CUDA编程模型：Kernel、Thread、Block、Grid</vt:lpstr>
      <vt:lpstr>CUDA编程模型：Kernel、Thread、Block、Grid</vt:lpstr>
      <vt:lpstr>CUDA程序执行流程</vt:lpstr>
      <vt:lpstr>CUDA优化：内存优化</vt:lpstr>
      <vt:lpstr>CUDA内存优化举例：矩阵乘法</vt:lpstr>
      <vt:lpstr>CUDA优化：多流并发</vt:lpstr>
      <vt:lpstr>CUDA优化：多流并发</vt:lpstr>
      <vt:lpstr>CUDA优化：并发算法之Grid-Stride Loop（网格跨步循环）</vt:lpstr>
      <vt:lpstr>CUDA优化：并发算法之Parallel reduction （并行规约）</vt:lpstr>
      <vt:lpstr>CUDA优化：并发算法之Parallel reduction （并行规约）</vt:lpstr>
      <vt:lpstr>CUDA优化：并发算法之Parallel reduction （并行规约）</vt:lpstr>
      <vt:lpstr>Fastertransformer</vt:lpstr>
      <vt:lpstr>Fastertransformer</vt:lpstr>
      <vt:lpstr>Fastertransformer</vt:lpstr>
      <vt:lpstr>Fastertransformer</vt:lpstr>
      <vt:lpstr>Fastertransformer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LIRumei</dc:creator>
  <cp:lastModifiedBy>LIRumei</cp:lastModifiedBy>
  <cp:revision>190</cp:revision>
  <dcterms:created xsi:type="dcterms:W3CDTF">2019-09-19T08:15:15Z</dcterms:created>
  <dcterms:modified xsi:type="dcterms:W3CDTF">2021-01-21T02:10:48Z</dcterms:modified>
</cp:coreProperties>
</file>